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sldIdLst>
    <p:sldId id="256" r:id="rId4"/>
  </p:sldIdLst>
  <p:sldSz cx="51206400" cy="32918400"/>
  <p:notesSz cx="6858000" cy="9144000"/>
  <p:defaultTextStyle>
    <a:defPPr>
      <a:defRPr lang="en-US"/>
    </a:defPPr>
    <a:lvl1pPr algn="l" defTabSz="5014913" rtl="0" fontAlgn="base">
      <a:spcBef>
        <a:spcPct val="0"/>
      </a:spcBef>
      <a:spcAft>
        <a:spcPct val="0"/>
      </a:spcAft>
      <a:defRPr sz="9800" kern="1200">
        <a:solidFill>
          <a:schemeClr val="tx1"/>
        </a:solidFill>
        <a:latin typeface="Calibri" pitchFamily="34" charset="0"/>
        <a:ea typeface="+mn-ea"/>
        <a:cs typeface="Arial" charset="0"/>
      </a:defRPr>
    </a:lvl1pPr>
    <a:lvl2pPr marL="2506663" indent="-2049463" algn="l" defTabSz="5014913" rtl="0" fontAlgn="base">
      <a:spcBef>
        <a:spcPct val="0"/>
      </a:spcBef>
      <a:spcAft>
        <a:spcPct val="0"/>
      </a:spcAft>
      <a:defRPr sz="9800" kern="1200">
        <a:solidFill>
          <a:schemeClr val="tx1"/>
        </a:solidFill>
        <a:latin typeface="Calibri" pitchFamily="34" charset="0"/>
        <a:ea typeface="+mn-ea"/>
        <a:cs typeface="Arial" charset="0"/>
      </a:defRPr>
    </a:lvl2pPr>
    <a:lvl3pPr marL="5014913" indent="-4100513" algn="l" defTabSz="5014913" rtl="0" fontAlgn="base">
      <a:spcBef>
        <a:spcPct val="0"/>
      </a:spcBef>
      <a:spcAft>
        <a:spcPct val="0"/>
      </a:spcAft>
      <a:defRPr sz="9800" kern="1200">
        <a:solidFill>
          <a:schemeClr val="tx1"/>
        </a:solidFill>
        <a:latin typeface="Calibri" pitchFamily="34" charset="0"/>
        <a:ea typeface="+mn-ea"/>
        <a:cs typeface="Arial" charset="0"/>
      </a:defRPr>
    </a:lvl3pPr>
    <a:lvl4pPr marL="7523163" indent="-6151563" algn="l" defTabSz="5014913" rtl="0" fontAlgn="base">
      <a:spcBef>
        <a:spcPct val="0"/>
      </a:spcBef>
      <a:spcAft>
        <a:spcPct val="0"/>
      </a:spcAft>
      <a:defRPr sz="9800" kern="1200">
        <a:solidFill>
          <a:schemeClr val="tx1"/>
        </a:solidFill>
        <a:latin typeface="Calibri" pitchFamily="34" charset="0"/>
        <a:ea typeface="+mn-ea"/>
        <a:cs typeface="Arial" charset="0"/>
      </a:defRPr>
    </a:lvl4pPr>
    <a:lvl5pPr marL="10031413" indent="-8202613" algn="l" defTabSz="5014913" rtl="0" fontAlgn="base">
      <a:spcBef>
        <a:spcPct val="0"/>
      </a:spcBef>
      <a:spcAft>
        <a:spcPct val="0"/>
      </a:spcAft>
      <a:defRPr sz="9800" kern="1200">
        <a:solidFill>
          <a:schemeClr val="tx1"/>
        </a:solidFill>
        <a:latin typeface="Calibri" pitchFamily="34" charset="0"/>
        <a:ea typeface="+mn-ea"/>
        <a:cs typeface="Arial" charset="0"/>
      </a:defRPr>
    </a:lvl5pPr>
    <a:lvl6pPr marL="2286000" algn="l" defTabSz="914400" rtl="0" eaLnBrk="1" latinLnBrk="0" hangingPunct="1">
      <a:defRPr sz="9800" kern="1200">
        <a:solidFill>
          <a:schemeClr val="tx1"/>
        </a:solidFill>
        <a:latin typeface="Calibri" pitchFamily="34" charset="0"/>
        <a:ea typeface="+mn-ea"/>
        <a:cs typeface="Arial" charset="0"/>
      </a:defRPr>
    </a:lvl6pPr>
    <a:lvl7pPr marL="2743200" algn="l" defTabSz="914400" rtl="0" eaLnBrk="1" latinLnBrk="0" hangingPunct="1">
      <a:defRPr sz="9800" kern="1200">
        <a:solidFill>
          <a:schemeClr val="tx1"/>
        </a:solidFill>
        <a:latin typeface="Calibri" pitchFamily="34" charset="0"/>
        <a:ea typeface="+mn-ea"/>
        <a:cs typeface="Arial" charset="0"/>
      </a:defRPr>
    </a:lvl7pPr>
    <a:lvl8pPr marL="3200400" algn="l" defTabSz="914400" rtl="0" eaLnBrk="1" latinLnBrk="0" hangingPunct="1">
      <a:defRPr sz="9800" kern="1200">
        <a:solidFill>
          <a:schemeClr val="tx1"/>
        </a:solidFill>
        <a:latin typeface="Calibri" pitchFamily="34" charset="0"/>
        <a:ea typeface="+mn-ea"/>
        <a:cs typeface="Arial" charset="0"/>
      </a:defRPr>
    </a:lvl8pPr>
    <a:lvl9pPr marL="3657600" algn="l" defTabSz="914400" rtl="0" eaLnBrk="1" latinLnBrk="0" hangingPunct="1">
      <a:defRPr sz="98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3422">
          <p15:clr>
            <a:srgbClr val="A4A3A4"/>
          </p15:clr>
        </p15:guide>
        <p15:guide id="2" orient="horz" pos="288">
          <p15:clr>
            <a:srgbClr val="A4A3A4"/>
          </p15:clr>
        </p15:guide>
        <p15:guide id="3" orient="horz" pos="20160">
          <p15:clr>
            <a:srgbClr val="A4A3A4"/>
          </p15:clr>
        </p15:guide>
        <p15:guide id="4" orient="horz">
          <p15:clr>
            <a:srgbClr val="A4A3A4"/>
          </p15:clr>
        </p15:guide>
        <p15:guide id="5" pos="678">
          <p15:clr>
            <a:srgbClr val="A4A3A4"/>
          </p15:clr>
        </p15:guide>
        <p15:guide id="6" pos="315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14" autoAdjust="0"/>
    <p:restoredTop sz="94668" autoAdjust="0"/>
  </p:normalViewPr>
  <p:slideViewPr>
    <p:cSldViewPr snapToGrid="0" snapToObjects="1" showGuides="1">
      <p:cViewPr>
        <p:scale>
          <a:sx n="27" d="100"/>
          <a:sy n="27" d="100"/>
        </p:scale>
        <p:origin x="856" y="976"/>
      </p:cViewPr>
      <p:guideLst>
        <p:guide orient="horz" pos="3422"/>
        <p:guide orient="horz" pos="288"/>
        <p:guide orient="horz" pos="20160"/>
        <p:guide orient="horz"/>
        <p:guide pos="678"/>
        <p:guide pos="315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5015886"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5015886" fontAlgn="auto">
              <a:spcBef>
                <a:spcPts val="0"/>
              </a:spcBef>
              <a:spcAft>
                <a:spcPts val="0"/>
              </a:spcAft>
              <a:defRPr sz="1200">
                <a:latin typeface="+mn-lt"/>
                <a:cs typeface="+mn-cs"/>
              </a:defRPr>
            </a:lvl1pPr>
          </a:lstStyle>
          <a:p>
            <a:pPr>
              <a:defRPr/>
            </a:pPr>
            <a:fld id="{B64766A8-2453-4D11-B0DC-C50DB852D1DA}" type="datetimeFigureOut">
              <a:rPr lang="en-US"/>
              <a:pPr>
                <a:defRPr/>
              </a:pPr>
              <a:t>12/10/22</a:t>
            </a:fld>
            <a:endParaRPr lang="en-US" dirty="0"/>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5015886"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5015886" fontAlgn="auto">
              <a:spcBef>
                <a:spcPts val="0"/>
              </a:spcBef>
              <a:spcAft>
                <a:spcPts val="0"/>
              </a:spcAft>
              <a:defRPr sz="1200">
                <a:latin typeface="+mn-lt"/>
                <a:cs typeface="+mn-cs"/>
              </a:defRPr>
            </a:lvl1pPr>
          </a:lstStyle>
          <a:p>
            <a:pPr>
              <a:defRPr/>
            </a:pPr>
            <a:fld id="{C864C5C9-8908-41AA-A679-DA3363EBEEDA}" type="slidenum">
              <a:rPr lang="en-US"/>
              <a:pPr>
                <a:defRPr/>
              </a:pPr>
              <a:t>‹#›</a:t>
            </a:fld>
            <a:endParaRPr lang="en-US" dirty="0"/>
          </a:p>
        </p:txBody>
      </p:sp>
    </p:spTree>
    <p:extLst>
      <p:ext uri="{BB962C8B-B14F-4D97-AF65-F5344CB8AC3E}">
        <p14:creationId xmlns:p14="http://schemas.microsoft.com/office/powerpoint/2010/main" val="2506986161"/>
      </p:ext>
    </p:extLst>
  </p:cSld>
  <p:clrMap bg1="lt1" tx1="dk1" bg2="lt2" tx2="dk2" accent1="accent1" accent2="accent2" accent3="accent3" accent4="accent4" accent5="accent5" accent6="accent6" hlink="hlink" folHlink="folHlink"/>
  <p:notesStyle>
    <a:lvl1pPr algn="l" defTabSz="5014913" rtl="0" eaLnBrk="0" fontAlgn="base" hangingPunct="0">
      <a:spcBef>
        <a:spcPct val="30000"/>
      </a:spcBef>
      <a:spcAft>
        <a:spcPct val="0"/>
      </a:spcAft>
      <a:defRPr sz="6600" kern="1200">
        <a:solidFill>
          <a:schemeClr val="tx1"/>
        </a:solidFill>
        <a:latin typeface="+mn-lt"/>
        <a:ea typeface="+mn-ea"/>
        <a:cs typeface="+mn-cs"/>
      </a:defRPr>
    </a:lvl1pPr>
    <a:lvl2pPr marL="2506663" algn="l" defTabSz="5014913" rtl="0" eaLnBrk="0" fontAlgn="base" hangingPunct="0">
      <a:spcBef>
        <a:spcPct val="30000"/>
      </a:spcBef>
      <a:spcAft>
        <a:spcPct val="0"/>
      </a:spcAft>
      <a:defRPr sz="6600" kern="1200">
        <a:solidFill>
          <a:schemeClr val="tx1"/>
        </a:solidFill>
        <a:latin typeface="+mn-lt"/>
        <a:ea typeface="+mn-ea"/>
        <a:cs typeface="+mn-cs"/>
      </a:defRPr>
    </a:lvl2pPr>
    <a:lvl3pPr marL="5014913" algn="l" defTabSz="5014913" rtl="0" eaLnBrk="0" fontAlgn="base" hangingPunct="0">
      <a:spcBef>
        <a:spcPct val="30000"/>
      </a:spcBef>
      <a:spcAft>
        <a:spcPct val="0"/>
      </a:spcAft>
      <a:defRPr sz="6600" kern="1200">
        <a:solidFill>
          <a:schemeClr val="tx1"/>
        </a:solidFill>
        <a:latin typeface="+mn-lt"/>
        <a:ea typeface="+mn-ea"/>
        <a:cs typeface="+mn-cs"/>
      </a:defRPr>
    </a:lvl3pPr>
    <a:lvl4pPr marL="7523163" algn="l" defTabSz="5014913" rtl="0" eaLnBrk="0" fontAlgn="base" hangingPunct="0">
      <a:spcBef>
        <a:spcPct val="30000"/>
      </a:spcBef>
      <a:spcAft>
        <a:spcPct val="0"/>
      </a:spcAft>
      <a:defRPr sz="6600" kern="1200">
        <a:solidFill>
          <a:schemeClr val="tx1"/>
        </a:solidFill>
        <a:latin typeface="+mn-lt"/>
        <a:ea typeface="+mn-ea"/>
        <a:cs typeface="+mn-cs"/>
      </a:defRPr>
    </a:lvl4pPr>
    <a:lvl5pPr marL="10031413" algn="l" defTabSz="5014913" rtl="0" eaLnBrk="0" fontAlgn="base" hangingPunct="0">
      <a:spcBef>
        <a:spcPct val="30000"/>
      </a:spcBef>
      <a:spcAft>
        <a:spcPct val="0"/>
      </a:spcAft>
      <a:defRPr sz="6600" kern="1200">
        <a:solidFill>
          <a:schemeClr val="tx1"/>
        </a:solidFill>
        <a:latin typeface="+mn-lt"/>
        <a:ea typeface="+mn-ea"/>
        <a:cs typeface="+mn-cs"/>
      </a:defRPr>
    </a:lvl5pPr>
    <a:lvl6pPr marL="12539716" algn="l" defTabSz="5015886" rtl="0" eaLnBrk="1" latinLnBrk="0" hangingPunct="1">
      <a:defRPr sz="6600" kern="1200">
        <a:solidFill>
          <a:schemeClr val="tx1"/>
        </a:solidFill>
        <a:latin typeface="+mn-lt"/>
        <a:ea typeface="+mn-ea"/>
        <a:cs typeface="+mn-cs"/>
      </a:defRPr>
    </a:lvl6pPr>
    <a:lvl7pPr marL="15047660" algn="l" defTabSz="5015886" rtl="0" eaLnBrk="1" latinLnBrk="0" hangingPunct="1">
      <a:defRPr sz="6600" kern="1200">
        <a:solidFill>
          <a:schemeClr val="tx1"/>
        </a:solidFill>
        <a:latin typeface="+mn-lt"/>
        <a:ea typeface="+mn-ea"/>
        <a:cs typeface="+mn-cs"/>
      </a:defRPr>
    </a:lvl7pPr>
    <a:lvl8pPr marL="17555602" algn="l" defTabSz="5015886" rtl="0" eaLnBrk="1" latinLnBrk="0" hangingPunct="1">
      <a:defRPr sz="6600" kern="1200">
        <a:solidFill>
          <a:schemeClr val="tx1"/>
        </a:solidFill>
        <a:latin typeface="+mn-lt"/>
        <a:ea typeface="+mn-ea"/>
        <a:cs typeface="+mn-cs"/>
      </a:defRPr>
    </a:lvl8pPr>
    <a:lvl9pPr marL="20063546" algn="l" defTabSz="5015886" rtl="0" eaLnBrk="1" latinLnBrk="0" hangingPunct="1">
      <a:defRPr sz="6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864C5C9-8908-41AA-A679-DA3363EBEEDA}" type="slidenum">
              <a:rPr lang="en-US" smtClean="0"/>
              <a:pPr>
                <a:defRPr/>
              </a:pPr>
              <a:t>1</a:t>
            </a:fld>
            <a:endParaRPr lang="en-US" dirty="0"/>
          </a:p>
        </p:txBody>
      </p:sp>
    </p:spTree>
    <p:extLst>
      <p:ext uri="{BB962C8B-B14F-4D97-AF65-F5344CB8AC3E}">
        <p14:creationId xmlns:p14="http://schemas.microsoft.com/office/powerpoint/2010/main" val="333475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420045"/>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2"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0" name="Text Placeholder 5"/>
          <p:cNvSpPr>
            <a:spLocks noGrp="1"/>
          </p:cNvSpPr>
          <p:nvPr>
            <p:ph type="body" sz="quarter" idx="20"/>
          </p:nvPr>
        </p:nvSpPr>
        <p:spPr>
          <a:xfrm>
            <a:off x="1076062" y="14461896"/>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3518359" y="6412107"/>
            <a:ext cx="1172368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3518358"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25968063" y="6420045"/>
            <a:ext cx="1172368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25958800" y="5507184"/>
            <a:ext cx="11734800"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8414201" y="55071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8414201" y="6420045"/>
            <a:ext cx="1172152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8414201" y="145221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8411265" y="15427043"/>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8414201" y="259287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8411265" y="26833707"/>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0" name="Text Placeholder 3"/>
          <p:cNvSpPr>
            <a:spLocks noGrp="1"/>
          </p:cNvSpPr>
          <p:nvPr>
            <p:ph type="body" sz="quarter" idx="96"/>
          </p:nvPr>
        </p:nvSpPr>
        <p:spPr>
          <a:xfrm>
            <a:off x="1096448" y="15367193"/>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76"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7"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8"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34847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5" y="6420045"/>
            <a:ext cx="1585649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1" y="5515122"/>
            <a:ext cx="15835314"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19" name="Text Placeholder 3"/>
          <p:cNvSpPr>
            <a:spLocks noGrp="1"/>
          </p:cNvSpPr>
          <p:nvPr>
            <p:ph type="body" sz="quarter" idx="19"/>
          </p:nvPr>
        </p:nvSpPr>
        <p:spPr>
          <a:xfrm>
            <a:off x="1099092" y="18319649"/>
            <a:ext cx="15812284"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0" name="Text Placeholder 5"/>
          <p:cNvSpPr>
            <a:spLocks noGrp="1"/>
          </p:cNvSpPr>
          <p:nvPr>
            <p:ph type="body" sz="quarter" idx="20"/>
          </p:nvPr>
        </p:nvSpPr>
        <p:spPr>
          <a:xfrm>
            <a:off x="1099092" y="17476302"/>
            <a:ext cx="15812283"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7679990" y="21674253"/>
            <a:ext cx="1583345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7679990" y="20822790"/>
            <a:ext cx="15833456"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17689252" y="6420045"/>
            <a:ext cx="1583345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17679989" y="5515122"/>
            <a:ext cx="1584272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4295031" y="5515122"/>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4295031" y="6420045"/>
            <a:ext cx="1583870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4295031" y="17460248"/>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4292096" y="18406735"/>
            <a:ext cx="1584457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4295031" y="25928784"/>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4292096" y="26833707"/>
            <a:ext cx="1584457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0"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1"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3"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17830800" y="11795760"/>
            <a:ext cx="8686800" cy="523220"/>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225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332959"/>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2" y="5430015"/>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19" name="Text Placeholder 3"/>
          <p:cNvSpPr>
            <a:spLocks noGrp="1"/>
          </p:cNvSpPr>
          <p:nvPr>
            <p:ph type="body" sz="quarter" idx="19"/>
          </p:nvPr>
        </p:nvSpPr>
        <p:spPr>
          <a:xfrm>
            <a:off x="1053032" y="15332732"/>
            <a:ext cx="1173480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0" name="Text Placeholder 5"/>
          <p:cNvSpPr>
            <a:spLocks noGrp="1"/>
          </p:cNvSpPr>
          <p:nvPr>
            <p:ph type="body" sz="quarter" idx="20"/>
          </p:nvPr>
        </p:nvSpPr>
        <p:spPr>
          <a:xfrm>
            <a:off x="1076062" y="14420332"/>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3559921" y="6325021"/>
            <a:ext cx="2417339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3518358" y="5430015"/>
            <a:ext cx="24173392" cy="857368"/>
          </a:xfrm>
          <a:prstGeom prst="rect">
            <a:avLst/>
          </a:prstGeom>
          <a:noFill/>
        </p:spPr>
        <p:txBody>
          <a:bodyPr wrap="square" lIns="104498" tIns="104498" rIns="104498" bIns="104498" anchor="ctr" anchorCtr="0">
            <a:spAutoFit/>
          </a:bodyPr>
          <a:lstStyle>
            <a:lvl1pPr marL="0" indent="0" algn="ctr">
              <a:buNone/>
              <a:tabLst/>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13518358" y="22141965"/>
            <a:ext cx="24173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13518356" y="21282564"/>
            <a:ext cx="2417339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8454424" y="5430015"/>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8454424" y="6332959"/>
            <a:ext cx="1172152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8454424" y="14480556"/>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8451488" y="15339957"/>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8454424" y="258872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8451488" y="26790164"/>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58"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0"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17830800" y="11795760"/>
            <a:ext cx="8686800" cy="523220"/>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188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C4E97A14-05A3-6341-B1DC-976F85362448}"/>
              </a:ext>
            </a:extLst>
          </p:cNvPr>
          <p:cNvGraphicFramePr>
            <a:graphicFrameLocks noGrp="1"/>
          </p:cNvGraphicFramePr>
          <p:nvPr userDrawn="1">
            <p:extLst>
              <p:ext uri="{D42A27DB-BD31-4B8C-83A1-F6EECF244321}">
                <p14:modId xmlns:p14="http://schemas.microsoft.com/office/powerpoint/2010/main" val="2995262372"/>
              </p:ext>
            </p:extLst>
          </p:nvPr>
        </p:nvGraphicFramePr>
        <p:xfrm>
          <a:off x="51657504" y="0"/>
          <a:ext cx="9430188" cy="3291840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173279">
                  <a:extLst>
                    <a:ext uri="{9D8B030D-6E8A-4147-A177-3AD203B41FA5}">
                      <a16:colId xmlns:a16="http://schemas.microsoft.com/office/drawing/2014/main" val="997673227"/>
                    </a:ext>
                  </a:extLst>
                </a:gridCol>
                <a:gridCol w="4913074">
                  <a:extLst>
                    <a:ext uri="{9D8B030D-6E8A-4147-A177-3AD203B41FA5}">
                      <a16:colId xmlns:a16="http://schemas.microsoft.com/office/drawing/2014/main" val="20001"/>
                    </a:ext>
                  </a:extLst>
                </a:gridCol>
              </a:tblGrid>
              <a:tr h="1606970">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7203221">
                <a:tc gridSpan="2">
                  <a:txBody>
                    <a:bodyPr/>
                    <a:lstStyle/>
                    <a:p>
                      <a:endParaRPr lang="en-US" sz="2000" dirty="0">
                        <a:solidFill>
                          <a:srgbClr val="1F3A4E"/>
                        </a:solidFill>
                      </a:endParaRPr>
                    </a:p>
                  </a:txBody>
                  <a:tcPr marL="182880" marT="137160">
                    <a:blipFill rotWithShape="1">
                      <a:blip r:embed="rId3"/>
                      <a:stretch>
                        <a:fillRect/>
                      </a:stretch>
                    </a:blipFill>
                  </a:tcPr>
                </a:tc>
                <a:tc hMerge="1">
                  <a:txBody>
                    <a:bodyPr/>
                    <a:lstStyle/>
                    <a:p>
                      <a:endParaRPr lang="en-US" sz="2400" dirty="0">
                        <a:solidFill>
                          <a:srgbClr val="1F3A4E"/>
                        </a:solidFill>
                      </a:endParaRPr>
                    </a:p>
                  </a:txBody>
                  <a:tcPr marL="182880" marT="137160">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customize the template colors</a:t>
                      </a:r>
                    </a:p>
                    <a:p>
                      <a:pPr marL="0" indent="0" algn="l" defTabSz="114300"/>
                      <a:r>
                        <a:rPr lang="en-US" sz="2000" b="0" baseline="0" dirty="0">
                          <a:solidFill>
                            <a:srgbClr val="D9D9D9"/>
                          </a:solidFill>
                          <a:latin typeface="Arial" panose="020B0604020202020204" pitchFamily="34" charset="0"/>
                          <a:cs typeface="Arial" panose="020B0604020202020204" pitchFamily="34" charset="0"/>
                        </a:rPr>
                        <a:t>You can manually change the colors of your poster's background, header and columns by going to VIEW &gt; SLIDE MASTER. On the left side of your screen select the background master where you can change the template background, column sizes, etc. </a:t>
                      </a:r>
                    </a:p>
                    <a:p>
                      <a:pPr marL="0" indent="0" algn="l" defTabSz="114300"/>
                      <a:r>
                        <a:rPr lang="en-US" sz="20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rgbClr val="010101"/>
                    </a:solidFill>
                  </a:tcPr>
                </a:tc>
                <a:extLst>
                  <a:ext uri="{0D108BD9-81ED-4DB2-BD59-A6C34878D82A}">
                    <a16:rowId xmlns:a16="http://schemas.microsoft.com/office/drawing/2014/main" val="10001"/>
                  </a:ext>
                </a:extLst>
              </a:tr>
              <a:tr h="3925838">
                <a:tc gridSpan="2">
                  <a:txBody>
                    <a:bodyPr/>
                    <a:lstStyle/>
                    <a:p>
                      <a:endParaRPr lang="en-US" sz="2000" dirty="0">
                        <a:solidFill>
                          <a:srgbClr val="1F3A4E"/>
                        </a:solidFill>
                      </a:endParaRPr>
                    </a:p>
                  </a:txBody>
                  <a:tcPr marL="182880" marT="137160">
                    <a:blipFill rotWithShape="1">
                      <a:blip r:embed="rId4"/>
                      <a:stretch>
                        <a:fillRect/>
                      </a:stretch>
                    </a:blipFill>
                  </a:tcPr>
                </a:tc>
                <a:tc hMerge="1">
                  <a:txBody>
                    <a:bodyPr/>
                    <a:lstStyle/>
                    <a:p>
                      <a:endParaRPr lang="en-US" sz="2400" dirty="0">
                        <a:solidFill>
                          <a:srgbClr val="1F3A4E"/>
                        </a:solidFill>
                      </a:endParaRPr>
                    </a:p>
                  </a:txBody>
                  <a:tcPr marL="182880" marT="137160">
                    <a:blipFill rotWithShape="1">
                      <a:blip r:embed="rId4"/>
                      <a:stretch>
                        <a:fillRect/>
                      </a:stretch>
                    </a:blipFill>
                  </a:tcPr>
                </a:tc>
                <a:tc rowSpan="2">
                  <a:txBody>
                    <a:bodyPr/>
                    <a:lstStyle/>
                    <a:p>
                      <a:r>
                        <a:rPr lang="en-US" sz="2400" b="1" dirty="0">
                          <a:solidFill>
                            <a:srgbClr val="FFC000"/>
                          </a:solidFill>
                          <a:latin typeface="Arial" panose="020B0604020202020204" pitchFamily="34" charset="0"/>
                          <a:cs typeface="Arial" panose="020B0604020202020204" pitchFamily="34" charset="0"/>
                        </a:rPr>
                        <a:t>How to change the column configuration</a:t>
                      </a:r>
                    </a:p>
                    <a:p>
                      <a:r>
                        <a:rPr lang="en-US" sz="20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txBody>
                  <a:tcPr marL="182880" marT="137160">
                    <a:solidFill>
                      <a:srgbClr val="010101"/>
                    </a:solidFill>
                  </a:tcPr>
                </a:tc>
                <a:extLst>
                  <a:ext uri="{0D108BD9-81ED-4DB2-BD59-A6C34878D82A}">
                    <a16:rowId xmlns:a16="http://schemas.microsoft.com/office/drawing/2014/main" val="10004"/>
                  </a:ext>
                </a:extLst>
              </a:tr>
              <a:tr h="521198">
                <a:tc gridSpan="2">
                  <a:txBody>
                    <a:bodyPr/>
                    <a:lstStyle/>
                    <a:p>
                      <a:endParaRPr lang="en-US" sz="2000" dirty="0">
                        <a:solidFill>
                          <a:srgbClr val="1F3A4E"/>
                        </a:solidFill>
                      </a:endParaRPr>
                    </a:p>
                  </a:txBody>
                  <a:tcPr marL="182880" marT="137160">
                    <a:solidFill>
                      <a:schemeClr val="tx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357863565"/>
                  </a:ext>
                </a:extLst>
              </a:tr>
              <a:tr h="4736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5">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noProof="0">
                          <a:solidFill>
                            <a:srgbClr val="D9D9D9"/>
                          </a:solidFill>
                          <a:latin typeface="Arial" panose="020B0604020202020204" pitchFamily="34" charset="0"/>
                          <a:cs typeface="Arial" panose="020B0604020202020204" pitchFamily="34" charset="0"/>
                        </a:rPr>
                        <a:t>The Quick Start</a:t>
                      </a:r>
                      <a:r>
                        <a:rPr lang="en-US" sz="2000" baseline="0" noProof="0">
                          <a:solidFill>
                            <a:srgbClr val="D9D9D9"/>
                          </a:solidFill>
                          <a:latin typeface="Arial" panose="020B0604020202020204" pitchFamily="34" charset="0"/>
                          <a:cs typeface="Arial" panose="020B0604020202020204" pitchFamily="34" charset="0"/>
                        </a:rPr>
                        <a:t> Guides</a:t>
                      </a:r>
                      <a:r>
                        <a:rPr lang="en-US" sz="2000" noProof="0">
                          <a:solidFill>
                            <a:srgbClr val="D9D9D9"/>
                          </a:solidFill>
                          <a:latin typeface="Arial" panose="020B0604020202020204" pitchFamily="34" charset="0"/>
                          <a:cs typeface="Arial" panose="020B0604020202020204" pitchFamily="34" charset="0"/>
                        </a:rPr>
                        <a:t> </a:t>
                      </a:r>
                      <a:r>
                        <a:rPr lang="en-US" sz="2000" u="sng" noProof="0">
                          <a:solidFill>
                            <a:srgbClr val="D9D9D9"/>
                          </a:solidFill>
                          <a:latin typeface="Arial" panose="020B0604020202020204" pitchFamily="34" charset="0"/>
                          <a:cs typeface="Arial" panose="020B0604020202020204" pitchFamily="34" charset="0"/>
                        </a:rPr>
                        <a:t>are outside the template’s printable area</a:t>
                      </a:r>
                      <a:r>
                        <a:rPr lang="en-US" sz="2000" noProof="0">
                          <a:solidFill>
                            <a:srgbClr val="D9D9D9"/>
                          </a:solidFill>
                          <a:latin typeface="Arial" panose="020B0604020202020204" pitchFamily="34" charset="0"/>
                          <a:cs typeface="Arial" panose="020B0604020202020204" pitchFamily="34" charset="0"/>
                        </a:rPr>
                        <a:t> and they will not be on the printed poster</a:t>
                      </a:r>
                      <a:r>
                        <a:rPr lang="en-US" sz="20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0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0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baseline="0" noProof="0">
                          <a:solidFill>
                            <a:srgbClr val="D9D9D9"/>
                          </a:solidFill>
                          <a:latin typeface="Arial" panose="020B0604020202020204" pitchFamily="34" charset="0"/>
                          <a:cs typeface="Arial" panose="020B0604020202020204" pitchFamily="34" charset="0"/>
                        </a:rPr>
                        <a:t>To hide the guides click on the </a:t>
                      </a:r>
                      <a:r>
                        <a:rPr lang="en-US" sz="2000" b="1" baseline="0" noProof="0">
                          <a:solidFill>
                            <a:srgbClr val="D9D9D9"/>
                          </a:solidFill>
                          <a:latin typeface="Arial" panose="020B0604020202020204" pitchFamily="34" charset="0"/>
                          <a:cs typeface="Arial" panose="020B0604020202020204" pitchFamily="34" charset="0"/>
                        </a:rPr>
                        <a:t>Home</a:t>
                      </a:r>
                      <a:r>
                        <a:rPr lang="en-US" sz="20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000" b="1" baseline="0" noProof="0">
                          <a:solidFill>
                            <a:srgbClr val="D9D9D9"/>
                          </a:solidFill>
                          <a:latin typeface="Arial" panose="020B0604020202020204" pitchFamily="34" charset="0"/>
                          <a:cs typeface="Arial" panose="020B0604020202020204" pitchFamily="34" charset="0"/>
                        </a:rPr>
                        <a:t>Layout</a:t>
                      </a:r>
                      <a:r>
                        <a:rPr lang="en-US" sz="20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000" b="1" baseline="0" noProof="0">
                          <a:solidFill>
                            <a:srgbClr val="D9D9D9"/>
                          </a:solidFill>
                          <a:latin typeface="Arial" panose="020B0604020202020204" pitchFamily="34" charset="0"/>
                          <a:cs typeface="Arial" panose="020B0604020202020204" pitchFamily="34" charset="0"/>
                        </a:rPr>
                        <a:t>Without Guides </a:t>
                      </a:r>
                      <a:r>
                        <a:rPr lang="en-US" sz="2000" b="0" baseline="0" noProof="0">
                          <a:solidFill>
                            <a:srgbClr val="D9D9D9"/>
                          </a:solidFill>
                          <a:latin typeface="Arial" panose="020B0604020202020204" pitchFamily="34" charset="0"/>
                          <a:cs typeface="Arial" panose="020B0604020202020204" pitchFamily="34" charset="0"/>
                        </a:rPr>
                        <a:t>layout</a:t>
                      </a:r>
                      <a:r>
                        <a:rPr lang="en-US" sz="2000" baseline="0" noProof="0">
                          <a:solidFill>
                            <a:srgbClr val="D9D9D9"/>
                          </a:solidFill>
                          <a:latin typeface="Arial" panose="020B0604020202020204" pitchFamily="34" charset="0"/>
                          <a:cs typeface="Arial" panose="020B0604020202020204" pitchFamily="34" charset="0"/>
                        </a:rPr>
                        <a:t>.</a:t>
                      </a:r>
                      <a:endParaRPr lang="en-US" sz="2200" noProof="0" dirty="0">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6425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459652">
                <a:tc gridSpan="2">
                  <a:txBody>
                    <a:bodyPr/>
                    <a:lstStyle/>
                    <a:p>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9600" b="1" dirty="0">
                          <a:solidFill>
                            <a:srgbClr val="D9D9D9"/>
                          </a:solidFill>
                          <a:latin typeface="Arial" panose="020B0604020202020204" pitchFamily="34" charset="0"/>
                          <a:cs typeface="Arial" panose="020B0604020202020204" pitchFamily="34" charset="0"/>
                        </a:rPr>
                        <a:t>F5</a:t>
                      </a:r>
                      <a:r>
                        <a:rPr lang="en-US" sz="2000" baseline="0" dirty="0">
                          <a:solidFill>
                            <a:srgbClr val="D9D9D9"/>
                          </a:solidFill>
                          <a:latin typeface="Arial" panose="020B0604020202020204" pitchFamily="34" charset="0"/>
                          <a:cs typeface="Arial" panose="020B0604020202020204" pitchFamily="34" charset="0"/>
                        </a:rPr>
                        <a:t> </a:t>
                      </a:r>
                      <a:endParaRPr lang="en-US" sz="2400" dirty="0">
                        <a:solidFill>
                          <a:srgbClr val="1F3A4E"/>
                        </a:solidFill>
                      </a:endParaRPr>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467508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When you are ready to have your poster printed go online to </a:t>
                      </a:r>
                      <a:r>
                        <a:rPr lang="en-US" sz="2000" noProof="0" dirty="0" err="1">
                          <a:solidFill>
                            <a:srgbClr val="FFC000"/>
                          </a:solidFill>
                          <a:latin typeface="Arial"/>
                          <a:cs typeface="Arial"/>
                        </a:rPr>
                        <a:t>PosterPresentations.com</a:t>
                      </a:r>
                      <a:r>
                        <a:rPr lang="en-US" sz="2000" noProof="0" dirty="0">
                          <a:solidFill>
                            <a:srgbClr val="D9D9D9"/>
                          </a:solidFill>
                          <a:latin typeface="Arial"/>
                          <a:cs typeface="Arial"/>
                        </a:rPr>
                        <a:t> and click on the "</a:t>
                      </a:r>
                      <a:r>
                        <a:rPr lang="en-US" sz="2000" noProof="0" dirty="0">
                          <a:solidFill>
                            <a:srgbClr val="FFC000"/>
                          </a:solidFill>
                          <a:latin typeface="Arial"/>
                          <a:cs typeface="Arial"/>
                        </a:rPr>
                        <a:t>Order Your Poster</a:t>
                      </a:r>
                      <a:r>
                        <a:rPr lang="en-US" sz="2000" noProof="0" dirty="0">
                          <a:solidFill>
                            <a:srgbClr val="D9D9D9"/>
                          </a:solidFill>
                          <a:latin typeface="Arial"/>
                          <a:cs typeface="Arial"/>
                        </a:rPr>
                        <a:t>" button. Choose the poster type that best suits your needs and submit your order. 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000" noProof="0" dirty="0">
                          <a:solidFill>
                            <a:srgbClr val="D9D9D9"/>
                          </a:solidFill>
                          <a:latin typeface="Arial"/>
                          <a:cs typeface="Arial"/>
                        </a:rPr>
                      </a:br>
                      <a:r>
                        <a:rPr lang="en-US" sz="2000" noProof="0" dirty="0">
                          <a:solidFill>
                            <a:srgbClr val="D9D9D9"/>
                          </a:solidFill>
                          <a:latin typeface="Arial"/>
                          <a:cs typeface="Arial"/>
                        </a:rPr>
                        <a:t>Go to </a:t>
                      </a:r>
                      <a:r>
                        <a:rPr lang="en-US" sz="2000" noProof="0" dirty="0" err="1">
                          <a:solidFill>
                            <a:srgbClr val="FFC000"/>
                          </a:solidFill>
                          <a:latin typeface="Arial"/>
                          <a:cs typeface="Arial"/>
                        </a:rPr>
                        <a:t>PosterPresentations.com</a:t>
                      </a:r>
                      <a:r>
                        <a:rPr lang="en-US" sz="20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208477">
                <a:tc gridSpan="3">
                  <a:txBody>
                    <a:bodyPr/>
                    <a:lstStyle/>
                    <a:p>
                      <a:endParaRPr lang="en-US" sz="2000" dirty="0">
                        <a:solidFill>
                          <a:srgbClr val="1F3A4E"/>
                        </a:solidFill>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8"/>
                  </a:ext>
                </a:extLst>
              </a:tr>
              <a:tr h="2938867">
                <a:tc>
                  <a:txBody>
                    <a:bodyPr/>
                    <a:lstStyle/>
                    <a:p>
                      <a:pPr>
                        <a:lnSpc>
                          <a:spcPts val="2600"/>
                        </a:lnSpc>
                      </a:pPr>
                      <a:r>
                        <a:rPr lang="en-US" sz="1800" dirty="0">
                          <a:solidFill>
                            <a:schemeClr val="bg1">
                              <a:lumMod val="85000"/>
                            </a:schemeClr>
                          </a:solidFill>
                          <a:latin typeface="Arial"/>
                          <a:cs typeface="Arial"/>
                        </a:rPr>
                        <a:t>© 2019</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D0D0D0"/>
                          </a:solidFill>
                          <a:latin typeface="Arial"/>
                          <a:cs typeface="Arial"/>
                        </a:rPr>
                        <a:t>For complete tutorials</a:t>
                      </a:r>
                      <a:r>
                        <a:rPr lang="en-US" sz="20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FFC000"/>
                          </a:solidFill>
                          <a:latin typeface="Arial"/>
                          <a:cs typeface="Arial"/>
                        </a:rPr>
                        <a:t>https://</a:t>
                      </a:r>
                      <a:r>
                        <a:rPr lang="en-US" sz="1600" b="1" dirty="0" err="1">
                          <a:solidFill>
                            <a:srgbClr val="FFC000"/>
                          </a:solidFill>
                          <a:latin typeface="Arial"/>
                          <a:cs typeface="Arial"/>
                        </a:rPr>
                        <a:t>www.posterpresentations.com</a:t>
                      </a:r>
                      <a:r>
                        <a:rPr lang="en-US" sz="1600" b="1" dirty="0">
                          <a:solidFill>
                            <a:srgbClr val="FFC000"/>
                          </a:solidFill>
                          <a:latin typeface="Arial"/>
                          <a:cs typeface="Arial"/>
                        </a:rPr>
                        <a:t>/</a:t>
                      </a:r>
                      <a:r>
                        <a:rPr lang="en-US" sz="1600" b="1" dirty="0" err="1">
                          <a:solidFill>
                            <a:srgbClr val="FFC000"/>
                          </a:solidFill>
                          <a:latin typeface="Arial"/>
                          <a:cs typeface="Arial"/>
                        </a:rPr>
                        <a:t>helpdesk.html</a:t>
                      </a:r>
                      <a:endParaRPr lang="en-US" sz="1600" dirty="0">
                        <a:solidFill>
                          <a:schemeClr val="bg1">
                            <a:lumMod val="85000"/>
                          </a:schemeClr>
                        </a:solidFill>
                        <a:latin typeface="Arial"/>
                        <a:cs typeface="Arial"/>
                      </a:endParaRPr>
                    </a:p>
                  </a:txBody>
                  <a:tcPr marL="182880" marT="137160">
                    <a:solidFill>
                      <a:srgbClr val="010101"/>
                    </a:solidFill>
                  </a:tcPr>
                </a:tc>
                <a:tc hMerge="1">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FFC000"/>
                          </a:solidFill>
                          <a:latin typeface="Arial"/>
                          <a:cs typeface="Arial"/>
                        </a:rPr>
                        <a:t>https://</a:t>
                      </a:r>
                      <a:r>
                        <a:rPr lang="en-US" sz="2400" b="1" dirty="0" err="1">
                          <a:solidFill>
                            <a:srgbClr val="FFC000"/>
                          </a:solidFill>
                          <a:latin typeface="Arial"/>
                          <a:cs typeface="Arial"/>
                        </a:rPr>
                        <a:t>www.posterpresentations.com</a:t>
                      </a:r>
                      <a:r>
                        <a:rPr lang="en-US" sz="2400" b="1" dirty="0">
                          <a:solidFill>
                            <a:srgbClr val="FFC000"/>
                          </a:solidFill>
                          <a:latin typeface="Arial"/>
                          <a:cs typeface="Arial"/>
                        </a:rPr>
                        <a:t>/</a:t>
                      </a:r>
                      <a:r>
                        <a:rPr lang="en-US" sz="2400" b="1" dirty="0" err="1">
                          <a:solidFill>
                            <a:srgbClr val="FFC000"/>
                          </a:solidFill>
                          <a:latin typeface="Arial"/>
                          <a:cs typeface="Arial"/>
                        </a:rPr>
                        <a:t>helpdesk.html</a:t>
                      </a:r>
                      <a:endParaRPr lang="en-US" sz="2400" b="1" dirty="0">
                        <a:solidFill>
                          <a:srgbClr val="FFC000"/>
                        </a:solidFill>
                        <a:latin typeface="Arial"/>
                        <a:cs typeface="Arial"/>
                      </a:endParaRPr>
                    </a:p>
                  </a:txBody>
                  <a:tcPr marL="182880" marT="137160">
                    <a:solidFill>
                      <a:srgbClr val="010101"/>
                    </a:solidFill>
                  </a:tcPr>
                </a:tc>
                <a:extLst>
                  <a:ext uri="{0D108BD9-81ED-4DB2-BD59-A6C34878D82A}">
                    <a16:rowId xmlns:a16="http://schemas.microsoft.com/office/drawing/2014/main" val="10009"/>
                  </a:ext>
                </a:extLst>
              </a:tr>
            </a:tbl>
          </a:graphicData>
        </a:graphic>
      </p:graphicFrame>
      <p:sp>
        <p:nvSpPr>
          <p:cNvPr id="67" name="Rectangle 66"/>
          <p:cNvSpPr/>
          <p:nvPr userDrawn="1"/>
        </p:nvSpPr>
        <p:spPr>
          <a:xfrm rot="10800000">
            <a:off x="-3" y="31934864"/>
            <a:ext cx="51206401"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Text Box 14"/>
          <p:cNvSpPr txBox="1">
            <a:spLocks noChangeArrowheads="1"/>
          </p:cNvSpPr>
          <p:nvPr/>
        </p:nvSpPr>
        <p:spPr bwMode="auto">
          <a:xfrm>
            <a:off x="1319946" y="32123776"/>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2019</a:t>
            </a:r>
          </a:p>
          <a:p>
            <a:pPr eaLnBrk="0" hangingPunct="0">
              <a:lnSpc>
                <a:spcPct val="65000"/>
              </a:lnSpc>
              <a:spcBef>
                <a:spcPct val="50000"/>
              </a:spcBef>
              <a:defRPr/>
            </a:pPr>
            <a:r>
              <a:rPr lang="en-US" sz="1200" b="1" dirty="0">
                <a:solidFill>
                  <a:srgbClr val="BFBFBF"/>
                </a:solidFill>
                <a:latin typeface="Arial" charset="0"/>
              </a:rPr>
              <a:t>www.PosterPresentations.com</a:t>
            </a:r>
          </a:p>
        </p:txBody>
      </p:sp>
      <p:sp>
        <p:nvSpPr>
          <p:cNvPr id="41" name="Rounded Rectangle 40"/>
          <p:cNvSpPr/>
          <p:nvPr userDrawn="1"/>
        </p:nvSpPr>
        <p:spPr>
          <a:xfrm>
            <a:off x="1089024" y="5424488"/>
            <a:ext cx="11720514" cy="264451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13500099" y="5424488"/>
            <a:ext cx="11720514" cy="264451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p:cNvSpPr/>
          <p:nvPr userDrawn="1"/>
        </p:nvSpPr>
        <p:spPr>
          <a:xfrm>
            <a:off x="25966355" y="5424488"/>
            <a:ext cx="11720514" cy="264451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8398883" y="5424488"/>
            <a:ext cx="11720514" cy="264451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6096" y="4742487"/>
            <a:ext cx="512003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2" y="-55065"/>
            <a:ext cx="51206401"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9" name="Table 58">
            <a:extLst>
              <a:ext uri="{FF2B5EF4-FFF2-40B4-BE49-F238E27FC236}">
                <a16:creationId xmlns:a16="http://schemas.microsoft.com/office/drawing/2014/main" id="{B68E9798-F621-D549-AC06-BC62CA1E6A77}"/>
              </a:ext>
            </a:extLst>
          </p:cNvPr>
          <p:cNvGraphicFramePr>
            <a:graphicFrameLocks noGrp="1"/>
          </p:cNvGraphicFramePr>
          <p:nvPr userDrawn="1">
            <p:extLst>
              <p:ext uri="{D42A27DB-BD31-4B8C-83A1-F6EECF244321}">
                <p14:modId xmlns:p14="http://schemas.microsoft.com/office/powerpoint/2010/main" val="4185887590"/>
              </p:ext>
            </p:extLst>
          </p:nvPr>
        </p:nvGraphicFramePr>
        <p:xfrm>
          <a:off x="-10227973" y="-1"/>
          <a:ext cx="9776869" cy="32918397"/>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4616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63426">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36”x56"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634158">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presentation poster </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56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65.3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74.6 wide</a:t>
                      </a:r>
                    </a:p>
                  </a:txBody>
                  <a:tcPr marL="182880" marT="137160">
                    <a:solidFill>
                      <a:srgbClr val="010101"/>
                    </a:solidFill>
                  </a:tcPr>
                </a:tc>
                <a:extLst>
                  <a:ext uri="{0D108BD9-81ED-4DB2-BD59-A6C34878D82A}">
                    <a16:rowId xmlns:a16="http://schemas.microsoft.com/office/drawing/2014/main" val="10008"/>
                  </a:ext>
                </a:extLst>
              </a:tr>
              <a:tr h="4346602">
                <a:tc>
                  <a:txBody>
                    <a:bodyPr/>
                    <a:lstStyle/>
                    <a:p>
                      <a:endParaRPr lang="en-US" sz="2000" dirty="0">
                        <a:solidFill>
                          <a:srgbClr val="1F3A4E"/>
                        </a:solidFill>
                      </a:endParaRPr>
                    </a:p>
                  </a:txBody>
                  <a:tcPr>
                    <a:blipFill rotWithShape="1">
                      <a:blip r:embed="rId7"/>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24838">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75978">
                <a:tc>
                  <a:txBody>
                    <a:bodyPr/>
                    <a:lstStyle/>
                    <a:p>
                      <a:endParaRPr lang="en-US" sz="2000" dirty="0">
                        <a:solidFill>
                          <a:srgbClr val="1F3A4E"/>
                        </a:solidFill>
                      </a:endParaRPr>
                    </a:p>
                  </a:txBody>
                  <a:tcPr>
                    <a:blipFill rotWithShape="1">
                      <a:blip r:embed="rId8"/>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66653">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0976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24134">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9"/>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975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291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10"/>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2" name="Table 11">
            <a:extLst>
              <a:ext uri="{FF2B5EF4-FFF2-40B4-BE49-F238E27FC236}">
                <a16:creationId xmlns:a16="http://schemas.microsoft.com/office/drawing/2014/main" id="{8A0048EA-FFD1-F74D-881E-ECA5FC196A1C}"/>
              </a:ext>
            </a:extLst>
          </p:cNvPr>
          <p:cNvGraphicFramePr>
            <a:graphicFrameLocks noGrp="1"/>
          </p:cNvGraphicFramePr>
          <p:nvPr userDrawn="1">
            <p:extLst>
              <p:ext uri="{D42A27DB-BD31-4B8C-83A1-F6EECF244321}">
                <p14:modId xmlns:p14="http://schemas.microsoft.com/office/powerpoint/2010/main" val="2485350829"/>
              </p:ext>
            </p:extLst>
          </p:nvPr>
        </p:nvGraphicFramePr>
        <p:xfrm>
          <a:off x="51556846" y="-24374"/>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11">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3"/>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5">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1" name="Table 50">
            <a:extLst>
              <a:ext uri="{FF2B5EF4-FFF2-40B4-BE49-F238E27FC236}">
                <a16:creationId xmlns:a16="http://schemas.microsoft.com/office/drawing/2014/main" id="{8B9F6BC3-1EF5-4541-88D8-DDF3F30965A0}"/>
              </a:ext>
            </a:extLst>
          </p:cNvPr>
          <p:cNvGraphicFramePr>
            <a:graphicFrameLocks noGrp="1"/>
          </p:cNvGraphicFramePr>
          <p:nvPr userDrawn="1">
            <p:extLst>
              <p:ext uri="{D42A27DB-BD31-4B8C-83A1-F6EECF244321}">
                <p14:modId xmlns:p14="http://schemas.microsoft.com/office/powerpoint/2010/main" val="2341800177"/>
              </p:ext>
            </p:extLst>
          </p:nvPr>
        </p:nvGraphicFramePr>
        <p:xfrm>
          <a:off x="51657504" y="0"/>
          <a:ext cx="9430188" cy="3291840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173279">
                  <a:extLst>
                    <a:ext uri="{9D8B030D-6E8A-4147-A177-3AD203B41FA5}">
                      <a16:colId xmlns:a16="http://schemas.microsoft.com/office/drawing/2014/main" val="997673227"/>
                    </a:ext>
                  </a:extLst>
                </a:gridCol>
                <a:gridCol w="4913074">
                  <a:extLst>
                    <a:ext uri="{9D8B030D-6E8A-4147-A177-3AD203B41FA5}">
                      <a16:colId xmlns:a16="http://schemas.microsoft.com/office/drawing/2014/main" val="20001"/>
                    </a:ext>
                  </a:extLst>
                </a:gridCol>
              </a:tblGrid>
              <a:tr h="1606970">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7203221">
                <a:tc gridSpan="2">
                  <a:txBody>
                    <a:bodyPr/>
                    <a:lstStyle/>
                    <a:p>
                      <a:endParaRPr lang="en-US" sz="2000" dirty="0">
                        <a:solidFill>
                          <a:srgbClr val="1F3A4E"/>
                        </a:solidFill>
                      </a:endParaRPr>
                    </a:p>
                  </a:txBody>
                  <a:tcPr marL="182880" marT="137160">
                    <a:blipFill rotWithShape="1">
                      <a:blip r:embed="rId3"/>
                      <a:stretch>
                        <a:fillRect/>
                      </a:stretch>
                    </a:blipFill>
                  </a:tcPr>
                </a:tc>
                <a:tc hMerge="1">
                  <a:txBody>
                    <a:bodyPr/>
                    <a:lstStyle/>
                    <a:p>
                      <a:endParaRPr lang="en-US" sz="2400" dirty="0">
                        <a:solidFill>
                          <a:srgbClr val="1F3A4E"/>
                        </a:solidFill>
                      </a:endParaRPr>
                    </a:p>
                  </a:txBody>
                  <a:tcPr marL="182880" marT="137160">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customize the template colors</a:t>
                      </a:r>
                    </a:p>
                    <a:p>
                      <a:pPr marL="0" indent="0" algn="l" defTabSz="114300"/>
                      <a:r>
                        <a:rPr lang="en-US" sz="2000" b="0" baseline="0" dirty="0">
                          <a:solidFill>
                            <a:srgbClr val="D9D9D9"/>
                          </a:solidFill>
                          <a:latin typeface="Arial" panose="020B0604020202020204" pitchFamily="34" charset="0"/>
                          <a:cs typeface="Arial" panose="020B0604020202020204" pitchFamily="34" charset="0"/>
                        </a:rPr>
                        <a:t>You can manually change the colors of your poster's background, header and columns by going to VIEW &gt; SLIDE MASTER. On the left side of your screen select the background master where you can change the template background, column sizes, etc. </a:t>
                      </a:r>
                    </a:p>
                    <a:p>
                      <a:pPr marL="0" indent="0" algn="l" defTabSz="114300"/>
                      <a:r>
                        <a:rPr lang="en-US" sz="20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rgbClr val="010101"/>
                    </a:solidFill>
                  </a:tcPr>
                </a:tc>
                <a:extLst>
                  <a:ext uri="{0D108BD9-81ED-4DB2-BD59-A6C34878D82A}">
                    <a16:rowId xmlns:a16="http://schemas.microsoft.com/office/drawing/2014/main" val="10001"/>
                  </a:ext>
                </a:extLst>
              </a:tr>
              <a:tr h="3925838">
                <a:tc gridSpan="2">
                  <a:txBody>
                    <a:bodyPr/>
                    <a:lstStyle/>
                    <a:p>
                      <a:endParaRPr lang="en-US" sz="2000" dirty="0">
                        <a:solidFill>
                          <a:srgbClr val="1F3A4E"/>
                        </a:solidFill>
                      </a:endParaRPr>
                    </a:p>
                  </a:txBody>
                  <a:tcPr marL="182880" marT="137160">
                    <a:blipFill rotWithShape="1">
                      <a:blip r:embed="rId4"/>
                      <a:stretch>
                        <a:fillRect/>
                      </a:stretch>
                    </a:blipFill>
                  </a:tcPr>
                </a:tc>
                <a:tc hMerge="1">
                  <a:txBody>
                    <a:bodyPr/>
                    <a:lstStyle/>
                    <a:p>
                      <a:endParaRPr lang="en-US" sz="2400" dirty="0">
                        <a:solidFill>
                          <a:srgbClr val="1F3A4E"/>
                        </a:solidFill>
                      </a:endParaRPr>
                    </a:p>
                  </a:txBody>
                  <a:tcPr marL="182880" marT="137160">
                    <a:blipFill rotWithShape="1">
                      <a:blip r:embed="rId4"/>
                      <a:stretch>
                        <a:fillRect/>
                      </a:stretch>
                    </a:blipFill>
                  </a:tcPr>
                </a:tc>
                <a:tc rowSpan="2">
                  <a:txBody>
                    <a:bodyPr/>
                    <a:lstStyle/>
                    <a:p>
                      <a:r>
                        <a:rPr lang="en-US" sz="2400" b="1" dirty="0">
                          <a:solidFill>
                            <a:srgbClr val="FFC000"/>
                          </a:solidFill>
                          <a:latin typeface="Arial" panose="020B0604020202020204" pitchFamily="34" charset="0"/>
                          <a:cs typeface="Arial" panose="020B0604020202020204" pitchFamily="34" charset="0"/>
                        </a:rPr>
                        <a:t>How to change the column configuration</a:t>
                      </a:r>
                    </a:p>
                    <a:p>
                      <a:r>
                        <a:rPr lang="en-US" sz="20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txBody>
                  <a:tcPr marL="182880" marT="137160">
                    <a:solidFill>
                      <a:srgbClr val="010101"/>
                    </a:solidFill>
                  </a:tcPr>
                </a:tc>
                <a:extLst>
                  <a:ext uri="{0D108BD9-81ED-4DB2-BD59-A6C34878D82A}">
                    <a16:rowId xmlns:a16="http://schemas.microsoft.com/office/drawing/2014/main" val="10004"/>
                  </a:ext>
                </a:extLst>
              </a:tr>
              <a:tr h="521198">
                <a:tc gridSpan="2">
                  <a:txBody>
                    <a:bodyPr/>
                    <a:lstStyle/>
                    <a:p>
                      <a:endParaRPr lang="en-US" sz="2000" dirty="0">
                        <a:solidFill>
                          <a:srgbClr val="1F3A4E"/>
                        </a:solidFill>
                      </a:endParaRPr>
                    </a:p>
                  </a:txBody>
                  <a:tcPr marL="182880" marT="137160">
                    <a:solidFill>
                      <a:schemeClr val="tx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357863565"/>
                  </a:ext>
                </a:extLst>
              </a:tr>
              <a:tr h="4736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5">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noProof="0">
                          <a:solidFill>
                            <a:srgbClr val="D9D9D9"/>
                          </a:solidFill>
                          <a:latin typeface="Arial" panose="020B0604020202020204" pitchFamily="34" charset="0"/>
                          <a:cs typeface="Arial" panose="020B0604020202020204" pitchFamily="34" charset="0"/>
                        </a:rPr>
                        <a:t>The Quick Start</a:t>
                      </a:r>
                      <a:r>
                        <a:rPr lang="en-US" sz="2000" baseline="0" noProof="0">
                          <a:solidFill>
                            <a:srgbClr val="D9D9D9"/>
                          </a:solidFill>
                          <a:latin typeface="Arial" panose="020B0604020202020204" pitchFamily="34" charset="0"/>
                          <a:cs typeface="Arial" panose="020B0604020202020204" pitchFamily="34" charset="0"/>
                        </a:rPr>
                        <a:t> Guides</a:t>
                      </a:r>
                      <a:r>
                        <a:rPr lang="en-US" sz="2000" noProof="0">
                          <a:solidFill>
                            <a:srgbClr val="D9D9D9"/>
                          </a:solidFill>
                          <a:latin typeface="Arial" panose="020B0604020202020204" pitchFamily="34" charset="0"/>
                          <a:cs typeface="Arial" panose="020B0604020202020204" pitchFamily="34" charset="0"/>
                        </a:rPr>
                        <a:t> </a:t>
                      </a:r>
                      <a:r>
                        <a:rPr lang="en-US" sz="2000" u="sng" noProof="0">
                          <a:solidFill>
                            <a:srgbClr val="D9D9D9"/>
                          </a:solidFill>
                          <a:latin typeface="Arial" panose="020B0604020202020204" pitchFamily="34" charset="0"/>
                          <a:cs typeface="Arial" panose="020B0604020202020204" pitchFamily="34" charset="0"/>
                        </a:rPr>
                        <a:t>are outside the template’s printable area</a:t>
                      </a:r>
                      <a:r>
                        <a:rPr lang="en-US" sz="2000" noProof="0">
                          <a:solidFill>
                            <a:srgbClr val="D9D9D9"/>
                          </a:solidFill>
                          <a:latin typeface="Arial" panose="020B0604020202020204" pitchFamily="34" charset="0"/>
                          <a:cs typeface="Arial" panose="020B0604020202020204" pitchFamily="34" charset="0"/>
                        </a:rPr>
                        <a:t> and they will not be on the printed poster</a:t>
                      </a:r>
                      <a:r>
                        <a:rPr lang="en-US" sz="20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0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0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baseline="0" noProof="0">
                          <a:solidFill>
                            <a:srgbClr val="D9D9D9"/>
                          </a:solidFill>
                          <a:latin typeface="Arial" panose="020B0604020202020204" pitchFamily="34" charset="0"/>
                          <a:cs typeface="Arial" panose="020B0604020202020204" pitchFamily="34" charset="0"/>
                        </a:rPr>
                        <a:t>To hide the guides click on the </a:t>
                      </a:r>
                      <a:r>
                        <a:rPr lang="en-US" sz="2000" b="1" baseline="0" noProof="0">
                          <a:solidFill>
                            <a:srgbClr val="D9D9D9"/>
                          </a:solidFill>
                          <a:latin typeface="Arial" panose="020B0604020202020204" pitchFamily="34" charset="0"/>
                          <a:cs typeface="Arial" panose="020B0604020202020204" pitchFamily="34" charset="0"/>
                        </a:rPr>
                        <a:t>Home</a:t>
                      </a:r>
                      <a:r>
                        <a:rPr lang="en-US" sz="20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000" b="1" baseline="0" noProof="0">
                          <a:solidFill>
                            <a:srgbClr val="D9D9D9"/>
                          </a:solidFill>
                          <a:latin typeface="Arial" panose="020B0604020202020204" pitchFamily="34" charset="0"/>
                          <a:cs typeface="Arial" panose="020B0604020202020204" pitchFamily="34" charset="0"/>
                        </a:rPr>
                        <a:t>Layout</a:t>
                      </a:r>
                      <a:r>
                        <a:rPr lang="en-US" sz="20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000" b="1" baseline="0" noProof="0">
                          <a:solidFill>
                            <a:srgbClr val="D9D9D9"/>
                          </a:solidFill>
                          <a:latin typeface="Arial" panose="020B0604020202020204" pitchFamily="34" charset="0"/>
                          <a:cs typeface="Arial" panose="020B0604020202020204" pitchFamily="34" charset="0"/>
                        </a:rPr>
                        <a:t>Without Guides </a:t>
                      </a:r>
                      <a:r>
                        <a:rPr lang="en-US" sz="2000" b="0" baseline="0" noProof="0">
                          <a:solidFill>
                            <a:srgbClr val="D9D9D9"/>
                          </a:solidFill>
                          <a:latin typeface="Arial" panose="020B0604020202020204" pitchFamily="34" charset="0"/>
                          <a:cs typeface="Arial" panose="020B0604020202020204" pitchFamily="34" charset="0"/>
                        </a:rPr>
                        <a:t>layout</a:t>
                      </a:r>
                      <a:r>
                        <a:rPr lang="en-US" sz="2000" baseline="0" noProof="0">
                          <a:solidFill>
                            <a:srgbClr val="D9D9D9"/>
                          </a:solidFill>
                          <a:latin typeface="Arial" panose="020B0604020202020204" pitchFamily="34" charset="0"/>
                          <a:cs typeface="Arial" panose="020B0604020202020204" pitchFamily="34" charset="0"/>
                        </a:rPr>
                        <a:t>.</a:t>
                      </a:r>
                      <a:endParaRPr lang="en-US" sz="2200" noProof="0" dirty="0">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6425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459652">
                <a:tc gridSpan="2">
                  <a:txBody>
                    <a:bodyPr/>
                    <a:lstStyle/>
                    <a:p>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9600" b="1" dirty="0">
                          <a:solidFill>
                            <a:srgbClr val="D9D9D9"/>
                          </a:solidFill>
                          <a:latin typeface="Arial" panose="020B0604020202020204" pitchFamily="34" charset="0"/>
                          <a:cs typeface="Arial" panose="020B0604020202020204" pitchFamily="34" charset="0"/>
                        </a:rPr>
                        <a:t>F5</a:t>
                      </a:r>
                      <a:r>
                        <a:rPr lang="en-US" sz="2000" baseline="0" dirty="0">
                          <a:solidFill>
                            <a:srgbClr val="D9D9D9"/>
                          </a:solidFill>
                          <a:latin typeface="Arial" panose="020B0604020202020204" pitchFamily="34" charset="0"/>
                          <a:cs typeface="Arial" panose="020B0604020202020204" pitchFamily="34" charset="0"/>
                        </a:rPr>
                        <a:t> </a:t>
                      </a:r>
                      <a:endParaRPr lang="en-US" sz="2400" dirty="0">
                        <a:solidFill>
                          <a:srgbClr val="1F3A4E"/>
                        </a:solidFill>
                      </a:endParaRPr>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467508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When you are ready to have your poster printed go online to </a:t>
                      </a:r>
                      <a:r>
                        <a:rPr lang="en-US" sz="2000" noProof="0" dirty="0" err="1">
                          <a:solidFill>
                            <a:srgbClr val="FFC000"/>
                          </a:solidFill>
                          <a:latin typeface="Arial"/>
                          <a:cs typeface="Arial"/>
                        </a:rPr>
                        <a:t>PosterPresentations.com</a:t>
                      </a:r>
                      <a:r>
                        <a:rPr lang="en-US" sz="2000" noProof="0" dirty="0">
                          <a:solidFill>
                            <a:srgbClr val="D9D9D9"/>
                          </a:solidFill>
                          <a:latin typeface="Arial"/>
                          <a:cs typeface="Arial"/>
                        </a:rPr>
                        <a:t> and click on the "</a:t>
                      </a:r>
                      <a:r>
                        <a:rPr lang="en-US" sz="2000" noProof="0" dirty="0">
                          <a:solidFill>
                            <a:srgbClr val="FFC000"/>
                          </a:solidFill>
                          <a:latin typeface="Arial"/>
                          <a:cs typeface="Arial"/>
                        </a:rPr>
                        <a:t>Order Your Poster</a:t>
                      </a:r>
                      <a:r>
                        <a:rPr lang="en-US" sz="2000" noProof="0" dirty="0">
                          <a:solidFill>
                            <a:srgbClr val="D9D9D9"/>
                          </a:solidFill>
                          <a:latin typeface="Arial"/>
                          <a:cs typeface="Arial"/>
                        </a:rPr>
                        <a:t>" button. Choose the poster type that best suits your needs and submit your order. 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000" noProof="0" dirty="0">
                          <a:solidFill>
                            <a:srgbClr val="D9D9D9"/>
                          </a:solidFill>
                          <a:latin typeface="Arial"/>
                          <a:cs typeface="Arial"/>
                        </a:rPr>
                      </a:br>
                      <a:r>
                        <a:rPr lang="en-US" sz="2000" noProof="0" dirty="0">
                          <a:solidFill>
                            <a:srgbClr val="D9D9D9"/>
                          </a:solidFill>
                          <a:latin typeface="Arial"/>
                          <a:cs typeface="Arial"/>
                        </a:rPr>
                        <a:t>Go to </a:t>
                      </a:r>
                      <a:r>
                        <a:rPr lang="en-US" sz="2000" noProof="0" dirty="0" err="1">
                          <a:solidFill>
                            <a:srgbClr val="FFC000"/>
                          </a:solidFill>
                          <a:latin typeface="Arial"/>
                          <a:cs typeface="Arial"/>
                        </a:rPr>
                        <a:t>PosterPresentations.com</a:t>
                      </a:r>
                      <a:r>
                        <a:rPr lang="en-US" sz="20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208477">
                <a:tc gridSpan="3">
                  <a:txBody>
                    <a:bodyPr/>
                    <a:lstStyle/>
                    <a:p>
                      <a:endParaRPr lang="en-US" sz="2000" dirty="0">
                        <a:solidFill>
                          <a:srgbClr val="1F3A4E"/>
                        </a:solidFill>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8"/>
                  </a:ext>
                </a:extLst>
              </a:tr>
              <a:tr h="2938867">
                <a:tc>
                  <a:txBody>
                    <a:bodyPr/>
                    <a:lstStyle/>
                    <a:p>
                      <a:pPr>
                        <a:lnSpc>
                          <a:spcPts val="2600"/>
                        </a:lnSpc>
                      </a:pPr>
                      <a:r>
                        <a:rPr lang="en-US" sz="1800" dirty="0">
                          <a:solidFill>
                            <a:schemeClr val="bg1">
                              <a:lumMod val="85000"/>
                            </a:schemeClr>
                          </a:solidFill>
                          <a:latin typeface="Arial"/>
                          <a:cs typeface="Arial"/>
                        </a:rPr>
                        <a:t>© 2019</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D0D0D0"/>
                          </a:solidFill>
                          <a:latin typeface="Arial"/>
                          <a:cs typeface="Arial"/>
                        </a:rPr>
                        <a:t>For complete tutorials</a:t>
                      </a:r>
                      <a:r>
                        <a:rPr lang="en-US" sz="20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FFC000"/>
                          </a:solidFill>
                          <a:latin typeface="Arial"/>
                          <a:cs typeface="Arial"/>
                        </a:rPr>
                        <a:t>https://</a:t>
                      </a:r>
                      <a:r>
                        <a:rPr lang="en-US" sz="1600" b="1" dirty="0" err="1">
                          <a:solidFill>
                            <a:srgbClr val="FFC000"/>
                          </a:solidFill>
                          <a:latin typeface="Arial"/>
                          <a:cs typeface="Arial"/>
                        </a:rPr>
                        <a:t>www.posterpresentations.com</a:t>
                      </a:r>
                      <a:r>
                        <a:rPr lang="en-US" sz="1600" b="1" dirty="0">
                          <a:solidFill>
                            <a:srgbClr val="FFC000"/>
                          </a:solidFill>
                          <a:latin typeface="Arial"/>
                          <a:cs typeface="Arial"/>
                        </a:rPr>
                        <a:t>/</a:t>
                      </a:r>
                      <a:r>
                        <a:rPr lang="en-US" sz="1600" b="1" dirty="0" err="1">
                          <a:solidFill>
                            <a:srgbClr val="FFC000"/>
                          </a:solidFill>
                          <a:latin typeface="Arial"/>
                          <a:cs typeface="Arial"/>
                        </a:rPr>
                        <a:t>helpdesk.html</a:t>
                      </a:r>
                      <a:endParaRPr lang="en-US" sz="1600" dirty="0">
                        <a:solidFill>
                          <a:schemeClr val="bg1">
                            <a:lumMod val="85000"/>
                          </a:schemeClr>
                        </a:solidFill>
                        <a:latin typeface="Arial"/>
                        <a:cs typeface="Arial"/>
                      </a:endParaRPr>
                    </a:p>
                  </a:txBody>
                  <a:tcPr marL="182880" marT="137160">
                    <a:solidFill>
                      <a:srgbClr val="010101"/>
                    </a:solidFill>
                  </a:tcPr>
                </a:tc>
                <a:tc hMerge="1">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FFC000"/>
                          </a:solidFill>
                          <a:latin typeface="Arial"/>
                          <a:cs typeface="Arial"/>
                        </a:rPr>
                        <a:t>https://</a:t>
                      </a:r>
                      <a:r>
                        <a:rPr lang="en-US" sz="2400" b="1" dirty="0" err="1">
                          <a:solidFill>
                            <a:srgbClr val="FFC000"/>
                          </a:solidFill>
                          <a:latin typeface="Arial"/>
                          <a:cs typeface="Arial"/>
                        </a:rPr>
                        <a:t>www.posterpresentations.com</a:t>
                      </a:r>
                      <a:r>
                        <a:rPr lang="en-US" sz="2400" b="1" dirty="0">
                          <a:solidFill>
                            <a:srgbClr val="FFC000"/>
                          </a:solidFill>
                          <a:latin typeface="Arial"/>
                          <a:cs typeface="Arial"/>
                        </a:rPr>
                        <a:t>/</a:t>
                      </a:r>
                      <a:r>
                        <a:rPr lang="en-US" sz="2400" b="1" dirty="0" err="1">
                          <a:solidFill>
                            <a:srgbClr val="FFC000"/>
                          </a:solidFill>
                          <a:latin typeface="Arial"/>
                          <a:cs typeface="Arial"/>
                        </a:rPr>
                        <a:t>helpdesk.html</a:t>
                      </a:r>
                      <a:endParaRPr lang="en-US" sz="2400" b="1" dirty="0">
                        <a:solidFill>
                          <a:srgbClr val="FFC000"/>
                        </a:solidFill>
                        <a:latin typeface="Arial"/>
                        <a:cs typeface="Arial"/>
                      </a:endParaRPr>
                    </a:p>
                  </a:txBody>
                  <a:tcPr marL="182880" marT="137160">
                    <a:solidFill>
                      <a:srgbClr val="010101"/>
                    </a:solidFill>
                  </a:tcPr>
                </a:tc>
                <a:extLst>
                  <a:ext uri="{0D108BD9-81ED-4DB2-BD59-A6C34878D82A}">
                    <a16:rowId xmlns:a16="http://schemas.microsoft.com/office/drawing/2014/main" val="10009"/>
                  </a:ext>
                </a:extLst>
              </a:tr>
            </a:tbl>
          </a:graphicData>
        </a:graphic>
      </p:graphicFrame>
      <p:sp>
        <p:nvSpPr>
          <p:cNvPr id="38" name="Rectangle 37"/>
          <p:cNvSpPr/>
          <p:nvPr userDrawn="1"/>
        </p:nvSpPr>
        <p:spPr>
          <a:xfrm rot="10800000">
            <a:off x="-3" y="31934864"/>
            <a:ext cx="51206401"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089023" y="5424488"/>
            <a:ext cx="15826331" cy="264451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6096" y="4742487"/>
            <a:ext cx="512003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 y="-55065"/>
            <a:ext cx="51206401"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Text Box 14"/>
          <p:cNvSpPr txBox="1">
            <a:spLocks noChangeArrowheads="1"/>
          </p:cNvSpPr>
          <p:nvPr/>
        </p:nvSpPr>
        <p:spPr bwMode="auto">
          <a:xfrm>
            <a:off x="1397732" y="32166639"/>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2019</a:t>
            </a:r>
          </a:p>
          <a:p>
            <a:pPr eaLnBrk="0" hangingPunct="0">
              <a:lnSpc>
                <a:spcPct val="65000"/>
              </a:lnSpc>
              <a:spcBef>
                <a:spcPct val="50000"/>
              </a:spcBef>
              <a:defRPr/>
            </a:pPr>
            <a:r>
              <a:rPr lang="en-US" sz="1200" b="1" dirty="0">
                <a:solidFill>
                  <a:srgbClr val="BFBFBF"/>
                </a:solidFill>
                <a:latin typeface="Arial" charset="0"/>
              </a:rPr>
              <a:t>www.PosterPresentations.com</a:t>
            </a:r>
          </a:p>
        </p:txBody>
      </p:sp>
      <p:sp>
        <p:nvSpPr>
          <p:cNvPr id="68" name="Rounded Rectangle 67"/>
          <p:cNvSpPr/>
          <p:nvPr userDrawn="1"/>
        </p:nvSpPr>
        <p:spPr>
          <a:xfrm>
            <a:off x="17699855" y="5424488"/>
            <a:ext cx="15826331" cy="264451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userDrawn="1"/>
        </p:nvSpPr>
        <p:spPr>
          <a:xfrm>
            <a:off x="34310686" y="5424488"/>
            <a:ext cx="15826331" cy="264451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Table 49">
            <a:extLst>
              <a:ext uri="{FF2B5EF4-FFF2-40B4-BE49-F238E27FC236}">
                <a16:creationId xmlns:a16="http://schemas.microsoft.com/office/drawing/2014/main" id="{5FA8207D-4A7A-454E-9425-F6DFA4938E98}"/>
              </a:ext>
            </a:extLst>
          </p:cNvPr>
          <p:cNvGraphicFramePr>
            <a:graphicFrameLocks noGrp="1"/>
          </p:cNvGraphicFramePr>
          <p:nvPr userDrawn="1">
            <p:extLst>
              <p:ext uri="{D42A27DB-BD31-4B8C-83A1-F6EECF244321}">
                <p14:modId xmlns:p14="http://schemas.microsoft.com/office/powerpoint/2010/main" val="4185887590"/>
              </p:ext>
            </p:extLst>
          </p:nvPr>
        </p:nvGraphicFramePr>
        <p:xfrm>
          <a:off x="-10227973" y="-1"/>
          <a:ext cx="9776869" cy="32918397"/>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4616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63426">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36”x56"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634158">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presentation poster </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56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65.3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74.6 wide</a:t>
                      </a:r>
                    </a:p>
                  </a:txBody>
                  <a:tcPr marL="182880" marT="137160">
                    <a:solidFill>
                      <a:srgbClr val="010101"/>
                    </a:solidFill>
                  </a:tcPr>
                </a:tc>
                <a:extLst>
                  <a:ext uri="{0D108BD9-81ED-4DB2-BD59-A6C34878D82A}">
                    <a16:rowId xmlns:a16="http://schemas.microsoft.com/office/drawing/2014/main" val="10008"/>
                  </a:ext>
                </a:extLst>
              </a:tr>
              <a:tr h="4346602">
                <a:tc>
                  <a:txBody>
                    <a:bodyPr/>
                    <a:lstStyle/>
                    <a:p>
                      <a:endParaRPr lang="en-US" sz="2000" dirty="0">
                        <a:solidFill>
                          <a:srgbClr val="1F3A4E"/>
                        </a:solidFill>
                      </a:endParaRPr>
                    </a:p>
                  </a:txBody>
                  <a:tcPr>
                    <a:blipFill rotWithShape="1">
                      <a:blip r:embed="rId7"/>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24838">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75978">
                <a:tc>
                  <a:txBody>
                    <a:bodyPr/>
                    <a:lstStyle/>
                    <a:p>
                      <a:endParaRPr lang="en-US" sz="2000" dirty="0">
                        <a:solidFill>
                          <a:srgbClr val="1F3A4E"/>
                        </a:solidFill>
                      </a:endParaRPr>
                    </a:p>
                  </a:txBody>
                  <a:tcPr>
                    <a:blipFill rotWithShape="1">
                      <a:blip r:embed="rId8"/>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66653">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0976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24134">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9"/>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975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291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10"/>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B5F1EFDA-DD9A-5D4F-BDB6-3C9F5756D7EE}"/>
              </a:ext>
            </a:extLst>
          </p:cNvPr>
          <p:cNvGraphicFramePr>
            <a:graphicFrameLocks noGrp="1"/>
          </p:cNvGraphicFramePr>
          <p:nvPr userDrawn="1">
            <p:extLst>
              <p:ext uri="{D42A27DB-BD31-4B8C-83A1-F6EECF244321}">
                <p14:modId xmlns:p14="http://schemas.microsoft.com/office/powerpoint/2010/main" val="2485350829"/>
              </p:ext>
            </p:extLst>
          </p:nvPr>
        </p:nvGraphicFramePr>
        <p:xfrm>
          <a:off x="51556846" y="-24374"/>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11">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3"/>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5">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9" name="Table 68">
            <a:extLst>
              <a:ext uri="{FF2B5EF4-FFF2-40B4-BE49-F238E27FC236}">
                <a16:creationId xmlns:a16="http://schemas.microsoft.com/office/drawing/2014/main" id="{02336995-42A1-E14D-8511-F63C3B247403}"/>
              </a:ext>
            </a:extLst>
          </p:cNvPr>
          <p:cNvGraphicFramePr>
            <a:graphicFrameLocks noGrp="1"/>
          </p:cNvGraphicFramePr>
          <p:nvPr userDrawn="1">
            <p:extLst>
              <p:ext uri="{D42A27DB-BD31-4B8C-83A1-F6EECF244321}">
                <p14:modId xmlns:p14="http://schemas.microsoft.com/office/powerpoint/2010/main" val="2770571626"/>
              </p:ext>
            </p:extLst>
          </p:nvPr>
        </p:nvGraphicFramePr>
        <p:xfrm>
          <a:off x="51657504" y="0"/>
          <a:ext cx="9430188" cy="3291840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173279">
                  <a:extLst>
                    <a:ext uri="{9D8B030D-6E8A-4147-A177-3AD203B41FA5}">
                      <a16:colId xmlns:a16="http://schemas.microsoft.com/office/drawing/2014/main" val="997673227"/>
                    </a:ext>
                  </a:extLst>
                </a:gridCol>
                <a:gridCol w="4913074">
                  <a:extLst>
                    <a:ext uri="{9D8B030D-6E8A-4147-A177-3AD203B41FA5}">
                      <a16:colId xmlns:a16="http://schemas.microsoft.com/office/drawing/2014/main" val="20001"/>
                    </a:ext>
                  </a:extLst>
                </a:gridCol>
              </a:tblGrid>
              <a:tr h="1606970">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7203221">
                <a:tc gridSpan="2">
                  <a:txBody>
                    <a:bodyPr/>
                    <a:lstStyle/>
                    <a:p>
                      <a:endParaRPr lang="en-US" sz="2000" dirty="0">
                        <a:solidFill>
                          <a:srgbClr val="1F3A4E"/>
                        </a:solidFill>
                      </a:endParaRPr>
                    </a:p>
                  </a:txBody>
                  <a:tcPr marL="182880" marT="137160">
                    <a:blipFill rotWithShape="1">
                      <a:blip r:embed="rId3"/>
                      <a:stretch>
                        <a:fillRect/>
                      </a:stretch>
                    </a:blipFill>
                  </a:tcPr>
                </a:tc>
                <a:tc hMerge="1">
                  <a:txBody>
                    <a:bodyPr/>
                    <a:lstStyle/>
                    <a:p>
                      <a:endParaRPr lang="en-US" sz="2400" dirty="0">
                        <a:solidFill>
                          <a:srgbClr val="1F3A4E"/>
                        </a:solidFill>
                      </a:endParaRPr>
                    </a:p>
                  </a:txBody>
                  <a:tcPr marL="182880" marT="137160">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customize the template colors</a:t>
                      </a:r>
                    </a:p>
                    <a:p>
                      <a:pPr marL="0" indent="0" algn="l" defTabSz="114300"/>
                      <a:r>
                        <a:rPr lang="en-US" sz="2000" b="0" baseline="0" dirty="0">
                          <a:solidFill>
                            <a:srgbClr val="D9D9D9"/>
                          </a:solidFill>
                          <a:latin typeface="Arial" panose="020B0604020202020204" pitchFamily="34" charset="0"/>
                          <a:cs typeface="Arial" panose="020B0604020202020204" pitchFamily="34" charset="0"/>
                        </a:rPr>
                        <a:t>You can manually change the colors of your poster's background, header and columns by going to VIEW &gt; SLIDE MASTER. On the left side of your screen select the background master where you can change the template background, column sizes, etc. </a:t>
                      </a:r>
                    </a:p>
                    <a:p>
                      <a:pPr marL="0" indent="0" algn="l" defTabSz="114300"/>
                      <a:r>
                        <a:rPr lang="en-US" sz="20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rgbClr val="010101"/>
                    </a:solidFill>
                  </a:tcPr>
                </a:tc>
                <a:extLst>
                  <a:ext uri="{0D108BD9-81ED-4DB2-BD59-A6C34878D82A}">
                    <a16:rowId xmlns:a16="http://schemas.microsoft.com/office/drawing/2014/main" val="10001"/>
                  </a:ext>
                </a:extLst>
              </a:tr>
              <a:tr h="3925838">
                <a:tc gridSpan="2">
                  <a:txBody>
                    <a:bodyPr/>
                    <a:lstStyle/>
                    <a:p>
                      <a:endParaRPr lang="en-US" sz="2000" dirty="0">
                        <a:solidFill>
                          <a:srgbClr val="1F3A4E"/>
                        </a:solidFill>
                      </a:endParaRPr>
                    </a:p>
                  </a:txBody>
                  <a:tcPr marL="182880" marT="137160">
                    <a:blipFill rotWithShape="1">
                      <a:blip r:embed="rId4"/>
                      <a:stretch>
                        <a:fillRect/>
                      </a:stretch>
                    </a:blipFill>
                  </a:tcPr>
                </a:tc>
                <a:tc hMerge="1">
                  <a:txBody>
                    <a:bodyPr/>
                    <a:lstStyle/>
                    <a:p>
                      <a:endParaRPr lang="en-US" sz="2400" dirty="0">
                        <a:solidFill>
                          <a:srgbClr val="1F3A4E"/>
                        </a:solidFill>
                      </a:endParaRPr>
                    </a:p>
                  </a:txBody>
                  <a:tcPr marL="182880" marT="137160">
                    <a:blipFill rotWithShape="1">
                      <a:blip r:embed="rId4"/>
                      <a:stretch>
                        <a:fillRect/>
                      </a:stretch>
                    </a:blipFill>
                  </a:tcPr>
                </a:tc>
                <a:tc rowSpan="2">
                  <a:txBody>
                    <a:bodyPr/>
                    <a:lstStyle/>
                    <a:p>
                      <a:r>
                        <a:rPr lang="en-US" sz="2400" b="1" dirty="0">
                          <a:solidFill>
                            <a:srgbClr val="FFC000"/>
                          </a:solidFill>
                          <a:latin typeface="Arial" panose="020B0604020202020204" pitchFamily="34" charset="0"/>
                          <a:cs typeface="Arial" panose="020B0604020202020204" pitchFamily="34" charset="0"/>
                        </a:rPr>
                        <a:t>How to change the column configuration</a:t>
                      </a:r>
                    </a:p>
                    <a:p>
                      <a:r>
                        <a:rPr lang="en-US" sz="20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txBody>
                  <a:tcPr marL="182880" marT="137160">
                    <a:solidFill>
                      <a:srgbClr val="010101"/>
                    </a:solidFill>
                  </a:tcPr>
                </a:tc>
                <a:extLst>
                  <a:ext uri="{0D108BD9-81ED-4DB2-BD59-A6C34878D82A}">
                    <a16:rowId xmlns:a16="http://schemas.microsoft.com/office/drawing/2014/main" val="10004"/>
                  </a:ext>
                </a:extLst>
              </a:tr>
              <a:tr h="521198">
                <a:tc gridSpan="2">
                  <a:txBody>
                    <a:bodyPr/>
                    <a:lstStyle/>
                    <a:p>
                      <a:endParaRPr lang="en-US" sz="2000" dirty="0">
                        <a:solidFill>
                          <a:srgbClr val="1F3A4E"/>
                        </a:solidFill>
                      </a:endParaRPr>
                    </a:p>
                  </a:txBody>
                  <a:tcPr marL="182880" marT="137160">
                    <a:solidFill>
                      <a:schemeClr val="tx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357863565"/>
                  </a:ext>
                </a:extLst>
              </a:tr>
              <a:tr h="4736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5">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noProof="0">
                          <a:solidFill>
                            <a:srgbClr val="D9D9D9"/>
                          </a:solidFill>
                          <a:latin typeface="Arial" panose="020B0604020202020204" pitchFamily="34" charset="0"/>
                          <a:cs typeface="Arial" panose="020B0604020202020204" pitchFamily="34" charset="0"/>
                        </a:rPr>
                        <a:t>The Quick Start</a:t>
                      </a:r>
                      <a:r>
                        <a:rPr lang="en-US" sz="2000" baseline="0" noProof="0">
                          <a:solidFill>
                            <a:srgbClr val="D9D9D9"/>
                          </a:solidFill>
                          <a:latin typeface="Arial" panose="020B0604020202020204" pitchFamily="34" charset="0"/>
                          <a:cs typeface="Arial" panose="020B0604020202020204" pitchFamily="34" charset="0"/>
                        </a:rPr>
                        <a:t> Guides</a:t>
                      </a:r>
                      <a:r>
                        <a:rPr lang="en-US" sz="2000" noProof="0">
                          <a:solidFill>
                            <a:srgbClr val="D9D9D9"/>
                          </a:solidFill>
                          <a:latin typeface="Arial" panose="020B0604020202020204" pitchFamily="34" charset="0"/>
                          <a:cs typeface="Arial" panose="020B0604020202020204" pitchFamily="34" charset="0"/>
                        </a:rPr>
                        <a:t> </a:t>
                      </a:r>
                      <a:r>
                        <a:rPr lang="en-US" sz="2000" u="sng" noProof="0">
                          <a:solidFill>
                            <a:srgbClr val="D9D9D9"/>
                          </a:solidFill>
                          <a:latin typeface="Arial" panose="020B0604020202020204" pitchFamily="34" charset="0"/>
                          <a:cs typeface="Arial" panose="020B0604020202020204" pitchFamily="34" charset="0"/>
                        </a:rPr>
                        <a:t>are outside the template’s printable area</a:t>
                      </a:r>
                      <a:r>
                        <a:rPr lang="en-US" sz="2000" noProof="0">
                          <a:solidFill>
                            <a:srgbClr val="D9D9D9"/>
                          </a:solidFill>
                          <a:latin typeface="Arial" panose="020B0604020202020204" pitchFamily="34" charset="0"/>
                          <a:cs typeface="Arial" panose="020B0604020202020204" pitchFamily="34" charset="0"/>
                        </a:rPr>
                        <a:t> and they will not be on the printed poster</a:t>
                      </a:r>
                      <a:r>
                        <a:rPr lang="en-US" sz="20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0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0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baseline="0" noProof="0">
                          <a:solidFill>
                            <a:srgbClr val="D9D9D9"/>
                          </a:solidFill>
                          <a:latin typeface="Arial" panose="020B0604020202020204" pitchFamily="34" charset="0"/>
                          <a:cs typeface="Arial" panose="020B0604020202020204" pitchFamily="34" charset="0"/>
                        </a:rPr>
                        <a:t>To hide the guides click on the </a:t>
                      </a:r>
                      <a:r>
                        <a:rPr lang="en-US" sz="2000" b="1" baseline="0" noProof="0">
                          <a:solidFill>
                            <a:srgbClr val="D9D9D9"/>
                          </a:solidFill>
                          <a:latin typeface="Arial" panose="020B0604020202020204" pitchFamily="34" charset="0"/>
                          <a:cs typeface="Arial" panose="020B0604020202020204" pitchFamily="34" charset="0"/>
                        </a:rPr>
                        <a:t>Home</a:t>
                      </a:r>
                      <a:r>
                        <a:rPr lang="en-US" sz="20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000" b="1" baseline="0" noProof="0">
                          <a:solidFill>
                            <a:srgbClr val="D9D9D9"/>
                          </a:solidFill>
                          <a:latin typeface="Arial" panose="020B0604020202020204" pitchFamily="34" charset="0"/>
                          <a:cs typeface="Arial" panose="020B0604020202020204" pitchFamily="34" charset="0"/>
                        </a:rPr>
                        <a:t>Layout</a:t>
                      </a:r>
                      <a:r>
                        <a:rPr lang="en-US" sz="20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000" b="1" baseline="0" noProof="0">
                          <a:solidFill>
                            <a:srgbClr val="D9D9D9"/>
                          </a:solidFill>
                          <a:latin typeface="Arial" panose="020B0604020202020204" pitchFamily="34" charset="0"/>
                          <a:cs typeface="Arial" panose="020B0604020202020204" pitchFamily="34" charset="0"/>
                        </a:rPr>
                        <a:t>Without Guides </a:t>
                      </a:r>
                      <a:r>
                        <a:rPr lang="en-US" sz="2000" b="0" baseline="0" noProof="0">
                          <a:solidFill>
                            <a:srgbClr val="D9D9D9"/>
                          </a:solidFill>
                          <a:latin typeface="Arial" panose="020B0604020202020204" pitchFamily="34" charset="0"/>
                          <a:cs typeface="Arial" panose="020B0604020202020204" pitchFamily="34" charset="0"/>
                        </a:rPr>
                        <a:t>layout</a:t>
                      </a:r>
                      <a:r>
                        <a:rPr lang="en-US" sz="2000" baseline="0" noProof="0">
                          <a:solidFill>
                            <a:srgbClr val="D9D9D9"/>
                          </a:solidFill>
                          <a:latin typeface="Arial" panose="020B0604020202020204" pitchFamily="34" charset="0"/>
                          <a:cs typeface="Arial" panose="020B0604020202020204" pitchFamily="34" charset="0"/>
                        </a:rPr>
                        <a:t>.</a:t>
                      </a:r>
                      <a:endParaRPr lang="en-US" sz="2200" noProof="0" dirty="0">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6425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459652">
                <a:tc gridSpan="2">
                  <a:txBody>
                    <a:bodyPr/>
                    <a:lstStyle/>
                    <a:p>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9600" b="1" dirty="0">
                          <a:solidFill>
                            <a:srgbClr val="D9D9D9"/>
                          </a:solidFill>
                          <a:latin typeface="Arial" panose="020B0604020202020204" pitchFamily="34" charset="0"/>
                          <a:cs typeface="Arial" panose="020B0604020202020204" pitchFamily="34" charset="0"/>
                        </a:rPr>
                        <a:t>F5</a:t>
                      </a:r>
                      <a:r>
                        <a:rPr lang="en-US" sz="2000" baseline="0" dirty="0">
                          <a:solidFill>
                            <a:srgbClr val="D9D9D9"/>
                          </a:solidFill>
                          <a:latin typeface="Arial" panose="020B0604020202020204" pitchFamily="34" charset="0"/>
                          <a:cs typeface="Arial" panose="020B0604020202020204" pitchFamily="34" charset="0"/>
                        </a:rPr>
                        <a:t> </a:t>
                      </a:r>
                      <a:endParaRPr lang="en-US" sz="2400" dirty="0">
                        <a:solidFill>
                          <a:srgbClr val="1F3A4E"/>
                        </a:solidFill>
                      </a:endParaRPr>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467508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When you are ready to have your poster printed go online to </a:t>
                      </a:r>
                      <a:r>
                        <a:rPr lang="en-US" sz="2000" noProof="0" dirty="0" err="1">
                          <a:solidFill>
                            <a:srgbClr val="FFC000"/>
                          </a:solidFill>
                          <a:latin typeface="Arial"/>
                          <a:cs typeface="Arial"/>
                        </a:rPr>
                        <a:t>PosterPresentations.com</a:t>
                      </a:r>
                      <a:r>
                        <a:rPr lang="en-US" sz="2000" noProof="0" dirty="0">
                          <a:solidFill>
                            <a:srgbClr val="D9D9D9"/>
                          </a:solidFill>
                          <a:latin typeface="Arial"/>
                          <a:cs typeface="Arial"/>
                        </a:rPr>
                        <a:t> and click on the "</a:t>
                      </a:r>
                      <a:r>
                        <a:rPr lang="en-US" sz="2000" noProof="0" dirty="0">
                          <a:solidFill>
                            <a:srgbClr val="FFC000"/>
                          </a:solidFill>
                          <a:latin typeface="Arial"/>
                          <a:cs typeface="Arial"/>
                        </a:rPr>
                        <a:t>Order Your Poster</a:t>
                      </a:r>
                      <a:r>
                        <a:rPr lang="en-US" sz="2000" noProof="0" dirty="0">
                          <a:solidFill>
                            <a:srgbClr val="D9D9D9"/>
                          </a:solidFill>
                          <a:latin typeface="Arial"/>
                          <a:cs typeface="Arial"/>
                        </a:rPr>
                        <a:t>" button. Choose the poster type that best suits your needs and submit your order. 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000" noProof="0" dirty="0">
                          <a:solidFill>
                            <a:srgbClr val="D9D9D9"/>
                          </a:solidFill>
                          <a:latin typeface="Arial"/>
                          <a:cs typeface="Arial"/>
                        </a:rPr>
                      </a:br>
                      <a:r>
                        <a:rPr lang="en-US" sz="2000" noProof="0" dirty="0">
                          <a:solidFill>
                            <a:srgbClr val="D9D9D9"/>
                          </a:solidFill>
                          <a:latin typeface="Arial"/>
                          <a:cs typeface="Arial"/>
                        </a:rPr>
                        <a:t>Go to </a:t>
                      </a:r>
                      <a:r>
                        <a:rPr lang="en-US" sz="2000" noProof="0" dirty="0" err="1">
                          <a:solidFill>
                            <a:srgbClr val="FFC000"/>
                          </a:solidFill>
                          <a:latin typeface="Arial"/>
                          <a:cs typeface="Arial"/>
                        </a:rPr>
                        <a:t>PosterPresentations.com</a:t>
                      </a:r>
                      <a:r>
                        <a:rPr lang="en-US" sz="20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208477">
                <a:tc gridSpan="3">
                  <a:txBody>
                    <a:bodyPr/>
                    <a:lstStyle/>
                    <a:p>
                      <a:endParaRPr lang="en-US" sz="2000" dirty="0">
                        <a:solidFill>
                          <a:srgbClr val="1F3A4E"/>
                        </a:solidFill>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8"/>
                  </a:ext>
                </a:extLst>
              </a:tr>
              <a:tr h="2938867">
                <a:tc>
                  <a:txBody>
                    <a:bodyPr/>
                    <a:lstStyle/>
                    <a:p>
                      <a:pPr>
                        <a:lnSpc>
                          <a:spcPts val="2600"/>
                        </a:lnSpc>
                      </a:pPr>
                      <a:r>
                        <a:rPr lang="en-US" sz="1800" dirty="0">
                          <a:solidFill>
                            <a:schemeClr val="bg1">
                              <a:lumMod val="85000"/>
                            </a:schemeClr>
                          </a:solidFill>
                          <a:latin typeface="Arial"/>
                          <a:cs typeface="Arial"/>
                        </a:rPr>
                        <a:t>© 2019</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D0D0D0"/>
                          </a:solidFill>
                          <a:latin typeface="Arial"/>
                          <a:cs typeface="Arial"/>
                        </a:rPr>
                        <a:t>For complete tutorials</a:t>
                      </a:r>
                      <a:r>
                        <a:rPr lang="en-US" sz="20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FFC000"/>
                          </a:solidFill>
                          <a:latin typeface="Arial"/>
                          <a:cs typeface="Arial"/>
                        </a:rPr>
                        <a:t>https://</a:t>
                      </a:r>
                      <a:r>
                        <a:rPr lang="en-US" sz="1600" b="1" dirty="0" err="1">
                          <a:solidFill>
                            <a:srgbClr val="FFC000"/>
                          </a:solidFill>
                          <a:latin typeface="Arial"/>
                          <a:cs typeface="Arial"/>
                        </a:rPr>
                        <a:t>www.posterpresentations.com</a:t>
                      </a:r>
                      <a:r>
                        <a:rPr lang="en-US" sz="1600" b="1" dirty="0">
                          <a:solidFill>
                            <a:srgbClr val="FFC000"/>
                          </a:solidFill>
                          <a:latin typeface="Arial"/>
                          <a:cs typeface="Arial"/>
                        </a:rPr>
                        <a:t>/</a:t>
                      </a:r>
                      <a:r>
                        <a:rPr lang="en-US" sz="1600" b="1" dirty="0" err="1">
                          <a:solidFill>
                            <a:srgbClr val="FFC000"/>
                          </a:solidFill>
                          <a:latin typeface="Arial"/>
                          <a:cs typeface="Arial"/>
                        </a:rPr>
                        <a:t>helpdesk.html</a:t>
                      </a:r>
                      <a:endParaRPr lang="en-US" sz="1600" dirty="0">
                        <a:solidFill>
                          <a:schemeClr val="bg1">
                            <a:lumMod val="85000"/>
                          </a:schemeClr>
                        </a:solidFill>
                        <a:latin typeface="Arial"/>
                        <a:cs typeface="Arial"/>
                      </a:endParaRPr>
                    </a:p>
                  </a:txBody>
                  <a:tcPr marL="182880" marT="137160">
                    <a:solidFill>
                      <a:srgbClr val="010101"/>
                    </a:solidFill>
                  </a:tcPr>
                </a:tc>
                <a:tc hMerge="1">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FFC000"/>
                          </a:solidFill>
                          <a:latin typeface="Arial"/>
                          <a:cs typeface="Arial"/>
                        </a:rPr>
                        <a:t>https://</a:t>
                      </a:r>
                      <a:r>
                        <a:rPr lang="en-US" sz="2400" b="1" dirty="0" err="1">
                          <a:solidFill>
                            <a:srgbClr val="FFC000"/>
                          </a:solidFill>
                          <a:latin typeface="Arial"/>
                          <a:cs typeface="Arial"/>
                        </a:rPr>
                        <a:t>www.posterpresentations.com</a:t>
                      </a:r>
                      <a:r>
                        <a:rPr lang="en-US" sz="2400" b="1" dirty="0">
                          <a:solidFill>
                            <a:srgbClr val="FFC000"/>
                          </a:solidFill>
                          <a:latin typeface="Arial"/>
                          <a:cs typeface="Arial"/>
                        </a:rPr>
                        <a:t>/</a:t>
                      </a:r>
                      <a:r>
                        <a:rPr lang="en-US" sz="2400" b="1" dirty="0" err="1">
                          <a:solidFill>
                            <a:srgbClr val="FFC000"/>
                          </a:solidFill>
                          <a:latin typeface="Arial"/>
                          <a:cs typeface="Arial"/>
                        </a:rPr>
                        <a:t>helpdesk.html</a:t>
                      </a:r>
                      <a:endParaRPr lang="en-US" sz="2400" b="1" dirty="0">
                        <a:solidFill>
                          <a:srgbClr val="FFC000"/>
                        </a:solidFill>
                        <a:latin typeface="Arial"/>
                        <a:cs typeface="Arial"/>
                      </a:endParaRPr>
                    </a:p>
                  </a:txBody>
                  <a:tcPr marL="182880" marT="137160">
                    <a:solidFill>
                      <a:srgbClr val="010101"/>
                    </a:solidFill>
                  </a:tcPr>
                </a:tc>
                <a:extLst>
                  <a:ext uri="{0D108BD9-81ED-4DB2-BD59-A6C34878D82A}">
                    <a16:rowId xmlns:a16="http://schemas.microsoft.com/office/drawing/2014/main" val="10009"/>
                  </a:ext>
                </a:extLst>
              </a:tr>
            </a:tbl>
          </a:graphicData>
        </a:graphic>
      </p:graphicFrame>
      <p:sp>
        <p:nvSpPr>
          <p:cNvPr id="37" name="Rectangle 36"/>
          <p:cNvSpPr/>
          <p:nvPr userDrawn="1"/>
        </p:nvSpPr>
        <p:spPr>
          <a:xfrm rot="10800000">
            <a:off x="-3" y="31934864"/>
            <a:ext cx="51206401"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6096" y="4742487"/>
            <a:ext cx="512003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2" y="-55065"/>
            <a:ext cx="51206401"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Text Box 14"/>
          <p:cNvSpPr txBox="1">
            <a:spLocks noChangeArrowheads="1"/>
          </p:cNvSpPr>
          <p:nvPr/>
        </p:nvSpPr>
        <p:spPr bwMode="auto">
          <a:xfrm>
            <a:off x="1369890" y="32109558"/>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2019</a:t>
            </a:r>
          </a:p>
          <a:p>
            <a:pPr eaLnBrk="0" hangingPunct="0">
              <a:lnSpc>
                <a:spcPct val="65000"/>
              </a:lnSpc>
              <a:spcBef>
                <a:spcPct val="50000"/>
              </a:spcBef>
              <a:defRPr/>
            </a:pPr>
            <a:r>
              <a:rPr lang="en-US" sz="1200" b="1" dirty="0">
                <a:solidFill>
                  <a:srgbClr val="BFBFBF"/>
                </a:solidFill>
                <a:latin typeface="Arial" charset="0"/>
              </a:rPr>
              <a:t>www.PosterPresentations.com</a:t>
            </a:r>
          </a:p>
        </p:txBody>
      </p:sp>
      <p:sp>
        <p:nvSpPr>
          <p:cNvPr id="39" name="Rounded Rectangle 38"/>
          <p:cNvSpPr/>
          <p:nvPr userDrawn="1"/>
        </p:nvSpPr>
        <p:spPr>
          <a:xfrm>
            <a:off x="1089023" y="5413215"/>
            <a:ext cx="11712577" cy="264451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userDrawn="1"/>
        </p:nvSpPr>
        <p:spPr>
          <a:xfrm>
            <a:off x="38402449" y="5413215"/>
            <a:ext cx="11712577" cy="264451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p:cNvSpPr/>
          <p:nvPr userDrawn="1"/>
        </p:nvSpPr>
        <p:spPr>
          <a:xfrm>
            <a:off x="13512419" y="5413215"/>
            <a:ext cx="24179212" cy="26445113"/>
          </a:xfrm>
          <a:prstGeom prst="roundRect">
            <a:avLst>
              <a:gd name="adj" fmla="val 92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3" name="Table 62">
            <a:extLst>
              <a:ext uri="{FF2B5EF4-FFF2-40B4-BE49-F238E27FC236}">
                <a16:creationId xmlns:a16="http://schemas.microsoft.com/office/drawing/2014/main" id="{CDA44D26-8609-334E-9E6D-84B33E4F5516}"/>
              </a:ext>
            </a:extLst>
          </p:cNvPr>
          <p:cNvGraphicFramePr>
            <a:graphicFrameLocks noGrp="1"/>
          </p:cNvGraphicFramePr>
          <p:nvPr userDrawn="1">
            <p:extLst>
              <p:ext uri="{D42A27DB-BD31-4B8C-83A1-F6EECF244321}">
                <p14:modId xmlns:p14="http://schemas.microsoft.com/office/powerpoint/2010/main" val="4185887590"/>
              </p:ext>
            </p:extLst>
          </p:nvPr>
        </p:nvGraphicFramePr>
        <p:xfrm>
          <a:off x="-10227973" y="-1"/>
          <a:ext cx="9776869" cy="32918397"/>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4616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63426">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36”x56"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634158">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presentation poster </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56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65.3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74.6 wide</a:t>
                      </a:r>
                    </a:p>
                  </a:txBody>
                  <a:tcPr marL="182880" marT="137160">
                    <a:solidFill>
                      <a:srgbClr val="010101"/>
                    </a:solidFill>
                  </a:tcPr>
                </a:tc>
                <a:extLst>
                  <a:ext uri="{0D108BD9-81ED-4DB2-BD59-A6C34878D82A}">
                    <a16:rowId xmlns:a16="http://schemas.microsoft.com/office/drawing/2014/main" val="10008"/>
                  </a:ext>
                </a:extLst>
              </a:tr>
              <a:tr h="4346602">
                <a:tc>
                  <a:txBody>
                    <a:bodyPr/>
                    <a:lstStyle/>
                    <a:p>
                      <a:endParaRPr lang="en-US" sz="2000" dirty="0">
                        <a:solidFill>
                          <a:srgbClr val="1F3A4E"/>
                        </a:solidFill>
                      </a:endParaRPr>
                    </a:p>
                  </a:txBody>
                  <a:tcPr>
                    <a:blipFill rotWithShape="1">
                      <a:blip r:embed="rId7"/>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24838">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75978">
                <a:tc>
                  <a:txBody>
                    <a:bodyPr/>
                    <a:lstStyle/>
                    <a:p>
                      <a:endParaRPr lang="en-US" sz="2000" dirty="0">
                        <a:solidFill>
                          <a:srgbClr val="1F3A4E"/>
                        </a:solidFill>
                      </a:endParaRPr>
                    </a:p>
                  </a:txBody>
                  <a:tcPr>
                    <a:blipFill rotWithShape="1">
                      <a:blip r:embed="rId8"/>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66653">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0976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24134">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9"/>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975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291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10"/>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0E757D43-4AA9-E747-ACF7-5BB058B5B47D}"/>
              </a:ext>
            </a:extLst>
          </p:cNvPr>
          <p:cNvGraphicFramePr>
            <a:graphicFrameLocks noGrp="1"/>
          </p:cNvGraphicFramePr>
          <p:nvPr userDrawn="1">
            <p:extLst>
              <p:ext uri="{D42A27DB-BD31-4B8C-83A1-F6EECF244321}">
                <p14:modId xmlns:p14="http://schemas.microsoft.com/office/powerpoint/2010/main" val="2485350829"/>
              </p:ext>
            </p:extLst>
          </p:nvPr>
        </p:nvGraphicFramePr>
        <p:xfrm>
          <a:off x="51556846" y="-24374"/>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11">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3"/>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5">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60" r:id="rId1"/>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tiff"/><Relationship Id="rId13" Type="http://schemas.openxmlformats.org/officeDocument/2006/relationships/image" Target="../media/image14.tiff"/><Relationship Id="rId3" Type="http://schemas.openxmlformats.org/officeDocument/2006/relationships/hyperlink" Target="https://www.kaggle.com/datasets/paultimothymooney/stock-market-data" TargetMode="External"/><Relationship Id="rId7" Type="http://schemas.openxmlformats.org/officeDocument/2006/relationships/hyperlink" Target="https://towardsdatascience.com/how-to-apply-k-means-clustering-to-time-series-data-28d04a8f7da3" TargetMode="External"/><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medium.com/@kumarpal.nagar/stock-price-prediction-using-artificial-recurrent-neural-network-part-2-589ad903957e" TargetMode="External"/><Relationship Id="rId11" Type="http://schemas.openxmlformats.org/officeDocument/2006/relationships/image" Target="../media/image12.jpg"/><Relationship Id="rId5" Type="http://schemas.openxmlformats.org/officeDocument/2006/relationships/hyperlink" Target="https://medium.com/@kumarpal.nagar/stock-price-prediction-using-artificial-recurrent-neural-network-part-1-5955f93b6734" TargetMode="External"/><Relationship Id="rId15" Type="http://schemas.openxmlformats.org/officeDocument/2006/relationships/image" Target="../media/image16.png"/><Relationship Id="rId10" Type="http://schemas.openxmlformats.org/officeDocument/2006/relationships/image" Target="../media/image11.tiff"/><Relationship Id="rId4" Type="http://schemas.openxmlformats.org/officeDocument/2006/relationships/hyperlink" Target="https://tslearn.readthedocs.io/en/stable/gen_modules/clustering/tslearn.clustering.TimeSeriesKMeans.html#tslearn.clustering.TimeSeriesKMeans.fit" TargetMode="External"/><Relationship Id="rId9" Type="http://schemas.openxmlformats.org/officeDocument/2006/relationships/image" Target="../media/image10.tiff"/><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54885" y="6420045"/>
            <a:ext cx="15856490" cy="4405575"/>
          </a:xfrm>
        </p:spPr>
        <p:txBody>
          <a:bodyPr/>
          <a:lstStyle/>
          <a:p>
            <a:r>
              <a:rPr lang="en-US" sz="3600" dirty="0"/>
              <a:t>Stock market data holds a large amount of data over time. Many parties, from hedge funds to individuals are interested in which stocks to buy. Predicting the behavior of stocks holds great monetary importance for use in investing and individual use. Our project uses an LSTM to predict future stock behavior for the next day given data of the 10 days prior. From these 10 days, our goal is to determine which features are best to predict the stock over its training period, including our own custom features which we derived from stock data. </a:t>
            </a:r>
          </a:p>
        </p:txBody>
      </p:sp>
      <p:sp>
        <p:nvSpPr>
          <p:cNvPr id="3" name="Text Placeholder 2"/>
          <p:cNvSpPr>
            <a:spLocks noGrp="1"/>
          </p:cNvSpPr>
          <p:nvPr>
            <p:ph type="body" sz="quarter" idx="11"/>
          </p:nvPr>
        </p:nvSpPr>
        <p:spPr/>
        <p:txBody>
          <a:bodyPr/>
          <a:lstStyle/>
          <a:p>
            <a:r>
              <a:rPr lang="en-US" dirty="0"/>
              <a:t>Problem Space</a:t>
            </a:r>
          </a:p>
        </p:txBody>
      </p:sp>
      <p:sp>
        <p:nvSpPr>
          <p:cNvPr id="4" name="Text Placeholder 3"/>
          <p:cNvSpPr>
            <a:spLocks noGrp="1"/>
          </p:cNvSpPr>
          <p:nvPr>
            <p:ph type="body" sz="quarter" idx="19"/>
          </p:nvPr>
        </p:nvSpPr>
        <p:spPr>
          <a:xfrm>
            <a:off x="1099092" y="20534486"/>
            <a:ext cx="15812284" cy="4405575"/>
          </a:xfrm>
        </p:spPr>
        <p:txBody>
          <a:bodyPr/>
          <a:lstStyle/>
          <a:p>
            <a:r>
              <a:rPr lang="en-US" sz="3600" dirty="0"/>
              <a:t>Each stock has 250 Entries of 7 features each. Since we are only examining the NYSE, we will be examining 1000 stocks over the time period from 2017 to 2020. This means each stock will have 13 thousand data points and the whole 15 million data points  In addition, we created 12 additional features this amounts to help characterize the stock trends. We will be performing feature optimization on only one stock initially but will see if the same set of features holds for multiple stocks. Data is either Min-Max Scaled or Absolute Value Max Scaled.</a:t>
            </a:r>
          </a:p>
        </p:txBody>
      </p:sp>
      <p:sp>
        <p:nvSpPr>
          <p:cNvPr id="5" name="Text Placeholder 4"/>
          <p:cNvSpPr>
            <a:spLocks noGrp="1"/>
          </p:cNvSpPr>
          <p:nvPr>
            <p:ph type="body" sz="quarter" idx="20"/>
          </p:nvPr>
        </p:nvSpPr>
        <p:spPr>
          <a:xfrm>
            <a:off x="1099092" y="19691139"/>
            <a:ext cx="15812283" cy="857368"/>
          </a:xfrm>
        </p:spPr>
        <p:txBody>
          <a:bodyPr/>
          <a:lstStyle/>
          <a:p>
            <a:r>
              <a:rPr lang="en-US" dirty="0"/>
              <a:t>Data</a:t>
            </a:r>
          </a:p>
        </p:txBody>
      </p:sp>
      <p:sp>
        <p:nvSpPr>
          <p:cNvPr id="6" name="Text Placeholder 5"/>
          <p:cNvSpPr>
            <a:spLocks noGrp="1"/>
          </p:cNvSpPr>
          <p:nvPr>
            <p:ph type="body" sz="quarter" idx="21"/>
          </p:nvPr>
        </p:nvSpPr>
        <p:spPr>
          <a:xfrm>
            <a:off x="17679989" y="20796118"/>
            <a:ext cx="15833456" cy="3851577"/>
          </a:xfrm>
        </p:spPr>
        <p:txBody>
          <a:bodyPr/>
          <a:lstStyle/>
          <a:p>
            <a:r>
              <a:rPr lang="en-US" sz="3600" dirty="0"/>
              <a:t>K-Means was used for grouping similar behaving stocks. We split our dataset into two clusters initially, then examined the clusters in one of the two initial clusters to group similarly behaving data. We used Dynamic Time Warping “</a:t>
            </a:r>
            <a:r>
              <a:rPr lang="en-US" sz="3600" dirty="0" err="1"/>
              <a:t>dtw</a:t>
            </a:r>
            <a:r>
              <a:rPr lang="en-US" sz="3600" dirty="0"/>
              <a:t>” distance metric to characterize the behavior of a stock closing price. This was primarily used to choose stocks to perform feature analysis and see if the methods are applicable to other similar stock.</a:t>
            </a:r>
          </a:p>
        </p:txBody>
      </p:sp>
      <p:sp>
        <p:nvSpPr>
          <p:cNvPr id="7" name="Text Placeholder 6"/>
          <p:cNvSpPr>
            <a:spLocks noGrp="1"/>
          </p:cNvSpPr>
          <p:nvPr>
            <p:ph type="body" sz="quarter" idx="22"/>
          </p:nvPr>
        </p:nvSpPr>
        <p:spPr>
          <a:xfrm>
            <a:off x="17679989" y="19944655"/>
            <a:ext cx="15833456" cy="857368"/>
          </a:xfrm>
        </p:spPr>
        <p:txBody>
          <a:bodyPr/>
          <a:lstStyle/>
          <a:p>
            <a:r>
              <a:rPr lang="en-US" dirty="0"/>
              <a:t>K-Means Stock Selection</a:t>
            </a:r>
          </a:p>
        </p:txBody>
      </p:sp>
      <p:sp>
        <p:nvSpPr>
          <p:cNvPr id="8" name="Text Placeholder 7"/>
          <p:cNvSpPr>
            <a:spLocks noGrp="1"/>
          </p:cNvSpPr>
          <p:nvPr>
            <p:ph type="body" sz="quarter" idx="23"/>
          </p:nvPr>
        </p:nvSpPr>
        <p:spPr>
          <a:xfrm>
            <a:off x="17689252" y="6420045"/>
            <a:ext cx="15833456" cy="4405575"/>
          </a:xfrm>
        </p:spPr>
        <p:txBody>
          <a:bodyPr/>
          <a:lstStyle/>
          <a:p>
            <a:r>
              <a:rPr lang="en-US" sz="3600" dirty="0"/>
              <a:t>To judge the effectiveness of our LSTM, we decided to use a MSE of the predicted next day value of a stock, and the actual next day value of the stock. The minimum MSE of the predicted stock price and would give us the best combination of features for predicting a stocks value. The LSTM is trained on the closing price given an input of features from the stocks data. We especially want to test if other features, or combinations of features have better predicting power than only using the closing price as your training set. </a:t>
            </a:r>
          </a:p>
        </p:txBody>
      </p:sp>
      <p:sp>
        <p:nvSpPr>
          <p:cNvPr id="9" name="Text Placeholder 8"/>
          <p:cNvSpPr>
            <a:spLocks noGrp="1"/>
          </p:cNvSpPr>
          <p:nvPr>
            <p:ph type="body" sz="quarter" idx="24"/>
          </p:nvPr>
        </p:nvSpPr>
        <p:spPr/>
        <p:txBody>
          <a:bodyPr/>
          <a:lstStyle/>
          <a:p>
            <a:r>
              <a:rPr lang="en-US" dirty="0"/>
              <a:t>LSTM – Feature Selection</a:t>
            </a:r>
          </a:p>
        </p:txBody>
      </p:sp>
      <p:sp>
        <p:nvSpPr>
          <p:cNvPr id="10" name="Text Placeholder 9"/>
          <p:cNvSpPr>
            <a:spLocks noGrp="1"/>
          </p:cNvSpPr>
          <p:nvPr>
            <p:ph type="body" sz="quarter" idx="25"/>
          </p:nvPr>
        </p:nvSpPr>
        <p:spPr/>
        <p:txBody>
          <a:bodyPr/>
          <a:lstStyle/>
          <a:p>
            <a:r>
              <a:rPr lang="en-US" dirty="0"/>
              <a:t>LSTM Effectiveness</a:t>
            </a:r>
          </a:p>
        </p:txBody>
      </p:sp>
      <p:sp>
        <p:nvSpPr>
          <p:cNvPr id="11" name="Text Placeholder 10"/>
          <p:cNvSpPr>
            <a:spLocks noGrp="1"/>
          </p:cNvSpPr>
          <p:nvPr>
            <p:ph type="body" sz="quarter" idx="26"/>
          </p:nvPr>
        </p:nvSpPr>
        <p:spPr>
          <a:xfrm>
            <a:off x="34295031" y="6420045"/>
            <a:ext cx="15838700" cy="1635586"/>
          </a:xfrm>
        </p:spPr>
        <p:txBody>
          <a:bodyPr/>
          <a:lstStyle/>
          <a:p>
            <a:r>
              <a:rPr lang="en-US" sz="3600" dirty="0"/>
              <a:t>LSTM Performance on  the same cluster shows good predictive ability, meanwhile outside the cluster, the model performs an order of magnitude poorer.</a:t>
            </a:r>
          </a:p>
        </p:txBody>
      </p:sp>
      <p:sp>
        <p:nvSpPr>
          <p:cNvPr id="12" name="Text Placeholder 11"/>
          <p:cNvSpPr>
            <a:spLocks noGrp="1"/>
          </p:cNvSpPr>
          <p:nvPr>
            <p:ph type="body" sz="quarter" idx="27"/>
          </p:nvPr>
        </p:nvSpPr>
        <p:spPr>
          <a:xfrm>
            <a:off x="34292096" y="20435003"/>
            <a:ext cx="15838700" cy="857368"/>
          </a:xfrm>
        </p:spPr>
        <p:txBody>
          <a:bodyPr/>
          <a:lstStyle/>
          <a:p>
            <a:r>
              <a:rPr lang="en-US" dirty="0"/>
              <a:t>Conclusion</a:t>
            </a:r>
          </a:p>
        </p:txBody>
      </p:sp>
      <p:sp>
        <p:nvSpPr>
          <p:cNvPr id="13" name="Text Placeholder 12"/>
          <p:cNvSpPr>
            <a:spLocks noGrp="1"/>
          </p:cNvSpPr>
          <p:nvPr>
            <p:ph type="body" sz="quarter" idx="28"/>
          </p:nvPr>
        </p:nvSpPr>
        <p:spPr>
          <a:xfrm>
            <a:off x="34289161" y="21381490"/>
            <a:ext cx="15844570" cy="6399967"/>
          </a:xfrm>
        </p:spPr>
        <p:txBody>
          <a:bodyPr/>
          <a:lstStyle/>
          <a:p>
            <a:pPr marL="685800" indent="-457200">
              <a:buFont typeface="Arial" panose="020B0604020202020204" pitchFamily="34" charset="0"/>
              <a:buChar char="•"/>
            </a:pPr>
            <a:r>
              <a:rPr lang="en-US" sz="3600" dirty="0"/>
              <a:t>Created a method for training LSTMs on specific stock data and behavior</a:t>
            </a:r>
          </a:p>
          <a:p>
            <a:pPr marL="2269586" lvl="1" indent="-457200">
              <a:buFont typeface="Arial" panose="020B0604020202020204" pitchFamily="34" charset="0"/>
              <a:buChar char="•"/>
            </a:pPr>
            <a:r>
              <a:rPr lang="en-US" sz="3600" dirty="0">
                <a:solidFill>
                  <a:schemeClr val="accent5">
                    <a:lumMod val="50000"/>
                  </a:schemeClr>
                </a:solidFill>
                <a:latin typeface="Times New Roman" panose="02020603050405020304" pitchFamily="18" charset="0"/>
                <a:cs typeface="Times New Roman" panose="02020603050405020304" pitchFamily="18" charset="0"/>
              </a:rPr>
              <a:t>Works well, works best with raw features</a:t>
            </a:r>
          </a:p>
          <a:p>
            <a:pPr marL="2269586" lvl="1" indent="-457200">
              <a:buFont typeface="Arial" panose="020B0604020202020204" pitchFamily="34" charset="0"/>
              <a:buChar char="•"/>
            </a:pPr>
            <a:r>
              <a:rPr lang="en-US" sz="3600" dirty="0">
                <a:solidFill>
                  <a:schemeClr val="accent5">
                    <a:lumMod val="50000"/>
                  </a:schemeClr>
                </a:solidFill>
                <a:latin typeface="Times New Roman" panose="02020603050405020304" pitchFamily="18" charset="0"/>
                <a:cs typeface="Times New Roman" panose="02020603050405020304" pitchFamily="18" charset="0"/>
              </a:rPr>
              <a:t>Derivatives help but only somewhat</a:t>
            </a:r>
          </a:p>
          <a:p>
            <a:pPr marL="571500" indent="-457200">
              <a:buFont typeface="Arial" panose="020B0604020202020204" pitchFamily="34" charset="0"/>
              <a:buChar char="•"/>
            </a:pPr>
            <a:r>
              <a:rPr lang="en-US" sz="3600" dirty="0"/>
              <a:t>K-Means has incredible depth, more time could be spent categorizing stocks</a:t>
            </a:r>
          </a:p>
          <a:p>
            <a:pPr marL="2269586" lvl="1" indent="-457200">
              <a:buFont typeface="Arial" panose="020B0604020202020204" pitchFamily="34" charset="0"/>
              <a:buChar char="•"/>
            </a:pPr>
            <a:r>
              <a:rPr lang="en-US" sz="3600" dirty="0">
                <a:solidFill>
                  <a:schemeClr val="accent5">
                    <a:lumMod val="50000"/>
                  </a:schemeClr>
                </a:solidFill>
                <a:latin typeface="Times New Roman" panose="02020603050405020304" pitchFamily="18" charset="0"/>
                <a:cs typeface="Times New Roman" panose="02020603050405020304" pitchFamily="18" charset="0"/>
              </a:rPr>
              <a:t>Classify stock types</a:t>
            </a:r>
          </a:p>
          <a:p>
            <a:pPr marL="2269586" lvl="1" indent="-457200">
              <a:buFont typeface="Arial" panose="020B0604020202020204" pitchFamily="34" charset="0"/>
              <a:buChar char="•"/>
            </a:pPr>
            <a:r>
              <a:rPr lang="en-US" sz="3600" dirty="0">
                <a:solidFill>
                  <a:schemeClr val="accent5">
                    <a:lumMod val="50000"/>
                  </a:schemeClr>
                </a:solidFill>
                <a:latin typeface="Times New Roman" panose="02020603050405020304" pitchFamily="18" charset="0"/>
                <a:cs typeface="Times New Roman" panose="02020603050405020304" pitchFamily="18" charset="0"/>
              </a:rPr>
              <a:t>Classify larger time periods</a:t>
            </a:r>
          </a:p>
          <a:p>
            <a:pPr marL="457200" indent="-457200">
              <a:buFont typeface="Arial" panose="020B0604020202020204" pitchFamily="34" charset="0"/>
              <a:buChar char="•"/>
            </a:pPr>
            <a:r>
              <a:rPr lang="en-US" sz="3600" dirty="0"/>
              <a:t>Unsupervised Learning</a:t>
            </a:r>
          </a:p>
          <a:p>
            <a:pPr marL="2155286" lvl="1" indent="-457200">
              <a:buFont typeface="Arial" panose="020B0604020202020204" pitchFamily="34" charset="0"/>
              <a:buChar char="•"/>
            </a:pPr>
            <a:r>
              <a:rPr lang="en-US" sz="3600" dirty="0">
                <a:solidFill>
                  <a:schemeClr val="accent5">
                    <a:lumMod val="50000"/>
                  </a:schemeClr>
                </a:solidFill>
                <a:latin typeface="Times New Roman" panose="02020603050405020304" pitchFamily="18" charset="0"/>
                <a:cs typeface="Times New Roman" panose="02020603050405020304" pitchFamily="18" charset="0"/>
              </a:rPr>
              <a:t>Train for best buy and sell times</a:t>
            </a:r>
          </a:p>
          <a:p>
            <a:pPr marL="2155286" lvl="1" indent="-457200">
              <a:buFont typeface="Arial" panose="020B0604020202020204" pitchFamily="34" charset="0"/>
              <a:buChar char="•"/>
            </a:pPr>
            <a:r>
              <a:rPr lang="en-US" sz="3600" dirty="0">
                <a:solidFill>
                  <a:schemeClr val="accent5">
                    <a:lumMod val="50000"/>
                  </a:schemeClr>
                </a:solidFill>
                <a:latin typeface="Times New Roman" panose="02020603050405020304" pitchFamily="18" charset="0"/>
                <a:cs typeface="Times New Roman" panose="02020603050405020304" pitchFamily="18" charset="0"/>
              </a:rPr>
              <a:t>Build your own loss function</a:t>
            </a:r>
          </a:p>
        </p:txBody>
      </p:sp>
      <p:sp>
        <p:nvSpPr>
          <p:cNvPr id="14" name="Text Placeholder 13"/>
          <p:cNvSpPr>
            <a:spLocks noGrp="1"/>
          </p:cNvSpPr>
          <p:nvPr>
            <p:ph type="body" sz="quarter" idx="29"/>
          </p:nvPr>
        </p:nvSpPr>
        <p:spPr>
          <a:xfrm>
            <a:off x="34292096" y="27602334"/>
            <a:ext cx="15838700" cy="857368"/>
          </a:xfrm>
        </p:spPr>
        <p:txBody>
          <a:bodyPr/>
          <a:lstStyle/>
          <a:p>
            <a:r>
              <a:rPr lang="en-US" dirty="0"/>
              <a:t>References</a:t>
            </a:r>
          </a:p>
        </p:txBody>
      </p:sp>
      <p:sp>
        <p:nvSpPr>
          <p:cNvPr id="15" name="Text Placeholder 14"/>
          <p:cNvSpPr>
            <a:spLocks noGrp="1"/>
          </p:cNvSpPr>
          <p:nvPr>
            <p:ph type="body" sz="quarter" idx="30"/>
          </p:nvPr>
        </p:nvSpPr>
        <p:spPr>
          <a:xfrm>
            <a:off x="34289161" y="28507257"/>
            <a:ext cx="15844570" cy="3020581"/>
          </a:xfrm>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Dataset</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3"/>
              </a:rPr>
              <a:t>https://www.kaggle.com/datasets/paultimothymooney/stock-market-data</a:t>
            </a:r>
            <a:r>
              <a:rPr lang="en-US" sz="1800" b="0" i="0" u="none" strike="noStrike" dirty="0">
                <a:solidFill>
                  <a:srgbClr val="000000"/>
                </a:solidFill>
                <a:effectLst/>
                <a:latin typeface="Arial" panose="020B0604020202020204" pitchFamily="34" charset="0"/>
              </a:rPr>
              <a:t> </a:t>
            </a:r>
            <a:br>
              <a:rPr lang="en-US" b="0" dirty="0">
                <a:effectLst/>
              </a:rPr>
            </a:br>
            <a:r>
              <a:rPr lang="en-US" sz="1800" b="0" i="0" u="none" strike="noStrike" dirty="0">
                <a:solidFill>
                  <a:srgbClr val="000000"/>
                </a:solidFill>
                <a:effectLst/>
                <a:latin typeface="Arial" panose="020B0604020202020204" pitchFamily="34" charset="0"/>
              </a:rPr>
              <a:t>Time Series K-Means</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4"/>
              </a:rPr>
              <a:t>https://tslearn.readthedocs.io/en/stable/gen_modules/clustering/tslearn.clustering.TimeSeriesKMeans.html#tslearn.clustering.TimeSeriesKMeans.fit</a:t>
            </a:r>
            <a:r>
              <a:rPr lang="en-US" sz="1800" b="0" i="0" u="none" strike="noStrike" dirty="0">
                <a:solidFill>
                  <a:srgbClr val="000000"/>
                </a:solidFill>
                <a:effectLst/>
                <a:latin typeface="Arial" panose="020B0604020202020204" pitchFamily="34" charset="0"/>
              </a:rPr>
              <a:t> </a:t>
            </a:r>
            <a:br>
              <a:rPr lang="en-US" b="0" dirty="0">
                <a:effectLst/>
              </a:rPr>
            </a:br>
            <a:r>
              <a:rPr lang="en-US" sz="1800" b="0" i="0" u="none" strike="noStrike" dirty="0">
                <a:solidFill>
                  <a:srgbClr val="000000"/>
                </a:solidFill>
                <a:effectLst/>
                <a:latin typeface="Arial" panose="020B0604020202020204" pitchFamily="34" charset="0"/>
              </a:rPr>
              <a:t>LSTM</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5"/>
              </a:rPr>
              <a:t>https://medium.com/@kumarpal.nagar/stock-price-prediction-using-artificial-recurrent-neural-network-part-1-5955f93b6734</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6"/>
              </a:rPr>
              <a:t>https://medium.com/@kumarpal.nagar/stock-price-prediction-using-artificial-recurrent-neural-network-part-2-589ad903957e</a:t>
            </a:r>
            <a:br>
              <a:rPr lang="en-US" b="0" dirty="0">
                <a:effectLst/>
              </a:rPr>
            </a:br>
            <a:r>
              <a:rPr lang="en-US" sz="1800" b="0" i="0" u="none" strike="noStrike" dirty="0">
                <a:solidFill>
                  <a:srgbClr val="000000"/>
                </a:solidFill>
                <a:effectLst/>
                <a:latin typeface="Arial" panose="020B0604020202020204" pitchFamily="34" charset="0"/>
              </a:rPr>
              <a:t>DTW and K-Means:</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7"/>
              </a:rPr>
              <a:t>https://towardsdatascience.com/how-to-apply-k-means-clustering-to-time-series-data-28d04a8f7da3</a:t>
            </a:r>
            <a:endParaRPr lang="en-US" b="0" dirty="0">
              <a:effectLst/>
            </a:endParaRPr>
          </a:p>
        </p:txBody>
      </p:sp>
      <p:sp>
        <p:nvSpPr>
          <p:cNvPr id="16" name="Text Placeholder 15"/>
          <p:cNvSpPr>
            <a:spLocks noGrp="1"/>
          </p:cNvSpPr>
          <p:nvPr>
            <p:ph type="body" sz="quarter" idx="150"/>
          </p:nvPr>
        </p:nvSpPr>
        <p:spPr/>
        <p:txBody>
          <a:bodyPr>
            <a:noAutofit/>
          </a:bodyPr>
          <a:lstStyle/>
          <a:p>
            <a:pPr algn="ctr" rtl="0">
              <a:spcBef>
                <a:spcPts val="0"/>
              </a:spcBef>
              <a:spcAft>
                <a:spcPts val="0"/>
              </a:spcAft>
            </a:pPr>
            <a:r>
              <a:rPr lang="en-US" b="0" i="0" u="none" strike="noStrike" dirty="0">
                <a:solidFill>
                  <a:srgbClr val="1F3864"/>
                </a:solidFill>
                <a:effectLst/>
                <a:latin typeface="Calibri" panose="020F0502020204030204" pitchFamily="34" charset="0"/>
              </a:rPr>
              <a:t>University of Colorado at Boulder Machine Learning CSCI 5622</a:t>
            </a:r>
            <a:endParaRPr lang="en-US" b="0" dirty="0">
              <a:effectLst/>
            </a:endParaRPr>
          </a:p>
        </p:txBody>
      </p:sp>
      <p:sp>
        <p:nvSpPr>
          <p:cNvPr id="17" name="Text Placeholder 16"/>
          <p:cNvSpPr>
            <a:spLocks noGrp="1"/>
          </p:cNvSpPr>
          <p:nvPr>
            <p:ph type="body" sz="quarter" idx="151"/>
          </p:nvPr>
        </p:nvSpPr>
        <p:spPr>
          <a:xfrm>
            <a:off x="22834170" y="-4723158"/>
            <a:ext cx="37739782" cy="1280160"/>
          </a:xfrm>
        </p:spPr>
        <p:txBody>
          <a:bodyPr>
            <a:noAutofit/>
          </a:bodyPr>
          <a:lstStyle/>
          <a:p>
            <a:pPr algn="ctr" rtl="0">
              <a:spcBef>
                <a:spcPts val="0"/>
              </a:spcBef>
              <a:spcAft>
                <a:spcPts val="0"/>
              </a:spcAft>
            </a:pPr>
            <a:r>
              <a:rPr lang="en-US" b="0" i="0" u="none" strike="noStrike" dirty="0">
                <a:solidFill>
                  <a:srgbClr val="1F3864"/>
                </a:solidFill>
                <a:effectLst/>
                <a:latin typeface="Calibri" panose="020F0502020204030204" pitchFamily="34" charset="0"/>
              </a:rPr>
              <a:t>By David Chaparro and Spencer </a:t>
            </a:r>
            <a:r>
              <a:rPr lang="en-US" b="0" i="0" u="none" strike="noStrike" dirty="0" err="1">
                <a:solidFill>
                  <a:srgbClr val="1F3864"/>
                </a:solidFill>
                <a:effectLst/>
                <a:latin typeface="Calibri" panose="020F0502020204030204" pitchFamily="34" charset="0"/>
              </a:rPr>
              <a:t>Shortt</a:t>
            </a:r>
            <a:endParaRPr lang="en-US" b="0" dirty="0">
              <a:effectLst/>
            </a:endParaRPr>
          </a:p>
        </p:txBody>
      </p:sp>
      <p:sp>
        <p:nvSpPr>
          <p:cNvPr id="18" name="Text Placeholder 17"/>
          <p:cNvSpPr>
            <a:spLocks noGrp="1"/>
          </p:cNvSpPr>
          <p:nvPr>
            <p:ph type="body" sz="quarter" idx="153"/>
          </p:nvPr>
        </p:nvSpPr>
        <p:spPr/>
        <p:txBody>
          <a:bodyPr>
            <a:noAutofit/>
          </a:bodyPr>
          <a:lstStyle/>
          <a:p>
            <a:pPr algn="ctr" rtl="0">
              <a:spcBef>
                <a:spcPts val="0"/>
              </a:spcBef>
              <a:spcAft>
                <a:spcPts val="0"/>
              </a:spcAft>
            </a:pPr>
            <a:r>
              <a:rPr lang="en-US" b="1" i="0" u="none" strike="noStrike" dirty="0">
                <a:solidFill>
                  <a:srgbClr val="1F3864"/>
                </a:solidFill>
                <a:effectLst/>
                <a:latin typeface="Calibri" panose="020F0502020204030204" pitchFamily="34" charset="0"/>
              </a:rPr>
              <a:t>Predicting Stock Behavior on K-Means Clustered Data using an LSTM</a:t>
            </a:r>
            <a:endParaRPr lang="en-US" dirty="0"/>
          </a:p>
        </p:txBody>
      </p:sp>
      <p:pic>
        <p:nvPicPr>
          <p:cNvPr id="19" name="Picture 18">
            <a:extLst>
              <a:ext uri="{FF2B5EF4-FFF2-40B4-BE49-F238E27FC236}">
                <a16:creationId xmlns:a16="http://schemas.microsoft.com/office/drawing/2014/main" id="{E38B5B46-45DD-6247-950C-2823E5715AE1}"/>
              </a:ext>
            </a:extLst>
          </p:cNvPr>
          <p:cNvPicPr>
            <a:picLocks noChangeAspect="1"/>
          </p:cNvPicPr>
          <p:nvPr/>
        </p:nvPicPr>
        <p:blipFill>
          <a:blip r:embed="rId8"/>
          <a:stretch>
            <a:fillRect/>
          </a:stretch>
        </p:blipFill>
        <p:spPr>
          <a:xfrm>
            <a:off x="28403895" y="24547158"/>
            <a:ext cx="4514478" cy="6580426"/>
          </a:xfrm>
          <a:prstGeom prst="rect">
            <a:avLst/>
          </a:prstGeom>
        </p:spPr>
      </p:pic>
      <p:pic>
        <p:nvPicPr>
          <p:cNvPr id="20" name="Picture 19">
            <a:extLst>
              <a:ext uri="{FF2B5EF4-FFF2-40B4-BE49-F238E27FC236}">
                <a16:creationId xmlns:a16="http://schemas.microsoft.com/office/drawing/2014/main" id="{6BEC0A2F-D98B-3D4D-A755-1A03AC9FCF83}"/>
              </a:ext>
            </a:extLst>
          </p:cNvPr>
          <p:cNvPicPr>
            <a:picLocks noChangeAspect="1"/>
          </p:cNvPicPr>
          <p:nvPr/>
        </p:nvPicPr>
        <p:blipFill>
          <a:blip r:embed="rId9"/>
          <a:stretch>
            <a:fillRect/>
          </a:stretch>
        </p:blipFill>
        <p:spPr>
          <a:xfrm>
            <a:off x="18202805" y="24542542"/>
            <a:ext cx="4514478" cy="6580426"/>
          </a:xfrm>
          <a:prstGeom prst="rect">
            <a:avLst/>
          </a:prstGeom>
        </p:spPr>
      </p:pic>
      <p:sp>
        <p:nvSpPr>
          <p:cNvPr id="21" name="TextBox 20">
            <a:extLst>
              <a:ext uri="{FF2B5EF4-FFF2-40B4-BE49-F238E27FC236}">
                <a16:creationId xmlns:a16="http://schemas.microsoft.com/office/drawing/2014/main" id="{F2EE1C53-DFEB-3B49-8FF7-D473BB73FDC2}"/>
              </a:ext>
            </a:extLst>
          </p:cNvPr>
          <p:cNvSpPr txBox="1"/>
          <p:nvPr/>
        </p:nvSpPr>
        <p:spPr>
          <a:xfrm>
            <a:off x="19656769" y="31279384"/>
            <a:ext cx="160654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Group 0</a:t>
            </a:r>
          </a:p>
        </p:txBody>
      </p:sp>
      <p:sp>
        <p:nvSpPr>
          <p:cNvPr id="22" name="TextBox 21">
            <a:extLst>
              <a:ext uri="{FF2B5EF4-FFF2-40B4-BE49-F238E27FC236}">
                <a16:creationId xmlns:a16="http://schemas.microsoft.com/office/drawing/2014/main" id="{C8DDBD5D-4569-A44A-85B0-401A67506C59}"/>
              </a:ext>
            </a:extLst>
          </p:cNvPr>
          <p:cNvSpPr txBox="1"/>
          <p:nvPr/>
        </p:nvSpPr>
        <p:spPr>
          <a:xfrm>
            <a:off x="29857859" y="31295689"/>
            <a:ext cx="160654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Group 5</a:t>
            </a:r>
          </a:p>
        </p:txBody>
      </p:sp>
      <p:pic>
        <p:nvPicPr>
          <p:cNvPr id="23" name="Picture 22">
            <a:extLst>
              <a:ext uri="{FF2B5EF4-FFF2-40B4-BE49-F238E27FC236}">
                <a16:creationId xmlns:a16="http://schemas.microsoft.com/office/drawing/2014/main" id="{434D7198-6E83-3B41-90AD-2E5147F35A63}"/>
              </a:ext>
            </a:extLst>
          </p:cNvPr>
          <p:cNvPicPr>
            <a:picLocks noChangeAspect="1"/>
          </p:cNvPicPr>
          <p:nvPr/>
        </p:nvPicPr>
        <p:blipFill>
          <a:blip r:embed="rId10"/>
          <a:stretch>
            <a:fillRect/>
          </a:stretch>
        </p:blipFill>
        <p:spPr>
          <a:xfrm>
            <a:off x="23303350" y="24542542"/>
            <a:ext cx="4514478" cy="6580426"/>
          </a:xfrm>
          <a:prstGeom prst="rect">
            <a:avLst/>
          </a:prstGeom>
        </p:spPr>
      </p:pic>
      <p:sp>
        <p:nvSpPr>
          <p:cNvPr id="24" name="TextBox 23">
            <a:extLst>
              <a:ext uri="{FF2B5EF4-FFF2-40B4-BE49-F238E27FC236}">
                <a16:creationId xmlns:a16="http://schemas.microsoft.com/office/drawing/2014/main" id="{50ABC7B0-CC59-6540-B970-25A30105B828}"/>
              </a:ext>
            </a:extLst>
          </p:cNvPr>
          <p:cNvSpPr txBox="1"/>
          <p:nvPr/>
        </p:nvSpPr>
        <p:spPr>
          <a:xfrm>
            <a:off x="24797280" y="31279384"/>
            <a:ext cx="160654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Group 4</a:t>
            </a:r>
          </a:p>
        </p:txBody>
      </p:sp>
      <p:graphicFrame>
        <p:nvGraphicFramePr>
          <p:cNvPr id="26" name="Table 26">
            <a:extLst>
              <a:ext uri="{FF2B5EF4-FFF2-40B4-BE49-F238E27FC236}">
                <a16:creationId xmlns:a16="http://schemas.microsoft.com/office/drawing/2014/main" id="{0881CAA8-33A7-C142-B192-A68AC5E90695}"/>
              </a:ext>
            </a:extLst>
          </p:cNvPr>
          <p:cNvGraphicFramePr>
            <a:graphicFrameLocks noGrp="1"/>
          </p:cNvGraphicFramePr>
          <p:nvPr>
            <p:extLst>
              <p:ext uri="{D42A27DB-BD31-4B8C-83A1-F6EECF244321}">
                <p14:modId xmlns:p14="http://schemas.microsoft.com/office/powerpoint/2010/main" val="543929968"/>
              </p:ext>
            </p:extLst>
          </p:nvPr>
        </p:nvGraphicFramePr>
        <p:xfrm>
          <a:off x="2345878" y="24868997"/>
          <a:ext cx="5307277" cy="6011216"/>
        </p:xfrm>
        <a:graphic>
          <a:graphicData uri="http://schemas.openxmlformats.org/drawingml/2006/table">
            <a:tbl>
              <a:tblPr firstRow="1" bandRow="1">
                <a:tableStyleId>{5C22544A-7EE6-4342-B048-85BDC9FD1C3A}</a:tableStyleId>
              </a:tblPr>
              <a:tblGrid>
                <a:gridCol w="5307277">
                  <a:extLst>
                    <a:ext uri="{9D8B030D-6E8A-4147-A177-3AD203B41FA5}">
                      <a16:colId xmlns:a16="http://schemas.microsoft.com/office/drawing/2014/main" val="3113082583"/>
                    </a:ext>
                  </a:extLst>
                </a:gridCol>
              </a:tblGrid>
              <a:tr h="751402">
                <a:tc>
                  <a:txBody>
                    <a:bodyPr/>
                    <a:lstStyle/>
                    <a:p>
                      <a:r>
                        <a:rPr lang="en-US" sz="4200" dirty="0"/>
                        <a:t>Original Features</a:t>
                      </a:r>
                    </a:p>
                  </a:txBody>
                  <a:tcPr/>
                </a:tc>
                <a:extLst>
                  <a:ext uri="{0D108BD9-81ED-4DB2-BD59-A6C34878D82A}">
                    <a16:rowId xmlns:a16="http://schemas.microsoft.com/office/drawing/2014/main" val="2420574867"/>
                  </a:ext>
                </a:extLst>
              </a:tr>
              <a:tr h="751402">
                <a:tc>
                  <a:txBody>
                    <a:bodyPr/>
                    <a:lstStyle/>
                    <a:p>
                      <a:r>
                        <a:rPr lang="en-US" sz="4200" dirty="0"/>
                        <a:t>Date</a:t>
                      </a:r>
                    </a:p>
                  </a:txBody>
                  <a:tcPr/>
                </a:tc>
                <a:extLst>
                  <a:ext uri="{0D108BD9-81ED-4DB2-BD59-A6C34878D82A}">
                    <a16:rowId xmlns:a16="http://schemas.microsoft.com/office/drawing/2014/main" val="672844196"/>
                  </a:ext>
                </a:extLst>
              </a:tr>
              <a:tr h="751402">
                <a:tc>
                  <a:txBody>
                    <a:bodyPr/>
                    <a:lstStyle/>
                    <a:p>
                      <a:r>
                        <a:rPr lang="en-US" sz="4200" dirty="0"/>
                        <a:t>Open</a:t>
                      </a:r>
                    </a:p>
                  </a:txBody>
                  <a:tcPr/>
                </a:tc>
                <a:extLst>
                  <a:ext uri="{0D108BD9-81ED-4DB2-BD59-A6C34878D82A}">
                    <a16:rowId xmlns:a16="http://schemas.microsoft.com/office/drawing/2014/main" val="2502751540"/>
                  </a:ext>
                </a:extLst>
              </a:tr>
              <a:tr h="751402">
                <a:tc>
                  <a:txBody>
                    <a:bodyPr/>
                    <a:lstStyle/>
                    <a:p>
                      <a:r>
                        <a:rPr lang="en-US" sz="4200" dirty="0"/>
                        <a:t>Low</a:t>
                      </a:r>
                    </a:p>
                  </a:txBody>
                  <a:tcPr/>
                </a:tc>
                <a:extLst>
                  <a:ext uri="{0D108BD9-81ED-4DB2-BD59-A6C34878D82A}">
                    <a16:rowId xmlns:a16="http://schemas.microsoft.com/office/drawing/2014/main" val="1696715313"/>
                  </a:ext>
                </a:extLst>
              </a:tr>
              <a:tr h="751402">
                <a:tc>
                  <a:txBody>
                    <a:bodyPr/>
                    <a:lstStyle/>
                    <a:p>
                      <a:r>
                        <a:rPr lang="en-US" sz="4200" dirty="0"/>
                        <a:t>Volume</a:t>
                      </a:r>
                    </a:p>
                  </a:txBody>
                  <a:tcPr/>
                </a:tc>
                <a:extLst>
                  <a:ext uri="{0D108BD9-81ED-4DB2-BD59-A6C34878D82A}">
                    <a16:rowId xmlns:a16="http://schemas.microsoft.com/office/drawing/2014/main" val="3472567434"/>
                  </a:ext>
                </a:extLst>
              </a:tr>
              <a:tr h="751402">
                <a:tc>
                  <a:txBody>
                    <a:bodyPr/>
                    <a:lstStyle/>
                    <a:p>
                      <a:r>
                        <a:rPr lang="en-US" sz="4200" dirty="0"/>
                        <a:t>High</a:t>
                      </a:r>
                    </a:p>
                  </a:txBody>
                  <a:tcPr/>
                </a:tc>
                <a:extLst>
                  <a:ext uri="{0D108BD9-81ED-4DB2-BD59-A6C34878D82A}">
                    <a16:rowId xmlns:a16="http://schemas.microsoft.com/office/drawing/2014/main" val="2411922967"/>
                  </a:ext>
                </a:extLst>
              </a:tr>
              <a:tr h="751402">
                <a:tc>
                  <a:txBody>
                    <a:bodyPr/>
                    <a:lstStyle/>
                    <a:p>
                      <a:r>
                        <a:rPr lang="en-US" sz="4200" dirty="0"/>
                        <a:t>Close</a:t>
                      </a:r>
                    </a:p>
                  </a:txBody>
                  <a:tcPr/>
                </a:tc>
                <a:extLst>
                  <a:ext uri="{0D108BD9-81ED-4DB2-BD59-A6C34878D82A}">
                    <a16:rowId xmlns:a16="http://schemas.microsoft.com/office/drawing/2014/main" val="535388150"/>
                  </a:ext>
                </a:extLst>
              </a:tr>
              <a:tr h="751402">
                <a:tc>
                  <a:txBody>
                    <a:bodyPr/>
                    <a:lstStyle/>
                    <a:p>
                      <a:r>
                        <a:rPr lang="en-US" sz="4200" dirty="0"/>
                        <a:t>Adjusted Close</a:t>
                      </a:r>
                    </a:p>
                  </a:txBody>
                  <a:tcPr/>
                </a:tc>
                <a:extLst>
                  <a:ext uri="{0D108BD9-81ED-4DB2-BD59-A6C34878D82A}">
                    <a16:rowId xmlns:a16="http://schemas.microsoft.com/office/drawing/2014/main" val="3518885151"/>
                  </a:ext>
                </a:extLst>
              </a:tr>
            </a:tbl>
          </a:graphicData>
        </a:graphic>
      </p:graphicFrame>
      <p:graphicFrame>
        <p:nvGraphicFramePr>
          <p:cNvPr id="27" name="Table 26">
            <a:extLst>
              <a:ext uri="{FF2B5EF4-FFF2-40B4-BE49-F238E27FC236}">
                <a16:creationId xmlns:a16="http://schemas.microsoft.com/office/drawing/2014/main" id="{894209DB-4AD2-B743-841F-1896F8C373D2}"/>
              </a:ext>
            </a:extLst>
          </p:cNvPr>
          <p:cNvGraphicFramePr>
            <a:graphicFrameLocks noGrp="1"/>
          </p:cNvGraphicFramePr>
          <p:nvPr>
            <p:extLst>
              <p:ext uri="{D42A27DB-BD31-4B8C-83A1-F6EECF244321}">
                <p14:modId xmlns:p14="http://schemas.microsoft.com/office/powerpoint/2010/main" val="816192278"/>
              </p:ext>
            </p:extLst>
          </p:nvPr>
        </p:nvGraphicFramePr>
        <p:xfrm>
          <a:off x="9372970" y="24868997"/>
          <a:ext cx="5307277" cy="6011216"/>
        </p:xfrm>
        <a:graphic>
          <a:graphicData uri="http://schemas.openxmlformats.org/drawingml/2006/table">
            <a:tbl>
              <a:tblPr firstRow="1" bandRow="1">
                <a:tableStyleId>{5C22544A-7EE6-4342-B048-85BDC9FD1C3A}</a:tableStyleId>
              </a:tblPr>
              <a:tblGrid>
                <a:gridCol w="5307277">
                  <a:extLst>
                    <a:ext uri="{9D8B030D-6E8A-4147-A177-3AD203B41FA5}">
                      <a16:colId xmlns:a16="http://schemas.microsoft.com/office/drawing/2014/main" val="3113082583"/>
                    </a:ext>
                  </a:extLst>
                </a:gridCol>
              </a:tblGrid>
              <a:tr h="751402">
                <a:tc>
                  <a:txBody>
                    <a:bodyPr/>
                    <a:lstStyle/>
                    <a:p>
                      <a:r>
                        <a:rPr lang="en-US" sz="4200" dirty="0"/>
                        <a:t>Created Features</a:t>
                      </a:r>
                    </a:p>
                  </a:txBody>
                  <a:tcPr/>
                </a:tc>
                <a:extLst>
                  <a:ext uri="{0D108BD9-81ED-4DB2-BD59-A6C34878D82A}">
                    <a16:rowId xmlns:a16="http://schemas.microsoft.com/office/drawing/2014/main" val="2420574867"/>
                  </a:ext>
                </a:extLst>
              </a:tr>
              <a:tr h="751402">
                <a:tc>
                  <a:txBody>
                    <a:bodyPr/>
                    <a:lstStyle/>
                    <a:p>
                      <a:r>
                        <a:rPr lang="en-US" sz="4200" dirty="0"/>
                        <a:t>Day of Year</a:t>
                      </a:r>
                    </a:p>
                  </a:txBody>
                  <a:tcPr/>
                </a:tc>
                <a:extLst>
                  <a:ext uri="{0D108BD9-81ED-4DB2-BD59-A6C34878D82A}">
                    <a16:rowId xmlns:a16="http://schemas.microsoft.com/office/drawing/2014/main" val="672844196"/>
                  </a:ext>
                </a:extLst>
              </a:tr>
              <a:tr h="751402">
                <a:tc>
                  <a:txBody>
                    <a:bodyPr/>
                    <a:lstStyle/>
                    <a:p>
                      <a:r>
                        <a:rPr lang="en-US" sz="4200" dirty="0"/>
                        <a:t>Weekday</a:t>
                      </a:r>
                    </a:p>
                  </a:txBody>
                  <a:tcPr/>
                </a:tc>
                <a:extLst>
                  <a:ext uri="{0D108BD9-81ED-4DB2-BD59-A6C34878D82A}">
                    <a16:rowId xmlns:a16="http://schemas.microsoft.com/office/drawing/2014/main" val="2502751540"/>
                  </a:ext>
                </a:extLst>
              </a:tr>
              <a:tr h="751402">
                <a:tc>
                  <a:txBody>
                    <a:bodyPr/>
                    <a:lstStyle/>
                    <a:p>
                      <a:r>
                        <a:rPr lang="en-US" sz="4200" dirty="0"/>
                        <a:t>Year</a:t>
                      </a:r>
                    </a:p>
                  </a:txBody>
                  <a:tcPr/>
                </a:tc>
                <a:extLst>
                  <a:ext uri="{0D108BD9-81ED-4DB2-BD59-A6C34878D82A}">
                    <a16:rowId xmlns:a16="http://schemas.microsoft.com/office/drawing/2014/main" val="1696715313"/>
                  </a:ext>
                </a:extLst>
              </a:tr>
              <a:tr h="751402">
                <a:tc>
                  <a:txBody>
                    <a:bodyPr/>
                    <a:lstStyle/>
                    <a:p>
                      <a:r>
                        <a:rPr lang="en-US" sz="4200" dirty="0"/>
                        <a:t>1</a:t>
                      </a:r>
                      <a:r>
                        <a:rPr lang="en-US" sz="4200" baseline="30000" dirty="0"/>
                        <a:t>st</a:t>
                      </a:r>
                      <a:r>
                        <a:rPr lang="en-US" sz="4200" dirty="0"/>
                        <a:t> Derivative</a:t>
                      </a:r>
                    </a:p>
                  </a:txBody>
                  <a:tcPr/>
                </a:tc>
                <a:extLst>
                  <a:ext uri="{0D108BD9-81ED-4DB2-BD59-A6C34878D82A}">
                    <a16:rowId xmlns:a16="http://schemas.microsoft.com/office/drawing/2014/main" val="3472567434"/>
                  </a:ext>
                </a:extLst>
              </a:tr>
              <a:tr h="751402">
                <a:tc>
                  <a:txBody>
                    <a:bodyPr/>
                    <a:lstStyle/>
                    <a:p>
                      <a:r>
                        <a:rPr lang="en-US" sz="4200" dirty="0"/>
                        <a:t>2</a:t>
                      </a:r>
                      <a:r>
                        <a:rPr lang="en-US" sz="4200" baseline="30000" dirty="0"/>
                        <a:t>nd</a:t>
                      </a:r>
                      <a:r>
                        <a:rPr lang="en-US" sz="4200" dirty="0"/>
                        <a:t> Derivative</a:t>
                      </a:r>
                    </a:p>
                  </a:txBody>
                  <a:tcPr/>
                </a:tc>
                <a:extLst>
                  <a:ext uri="{0D108BD9-81ED-4DB2-BD59-A6C34878D82A}">
                    <a16:rowId xmlns:a16="http://schemas.microsoft.com/office/drawing/2014/main" val="2411922967"/>
                  </a:ext>
                </a:extLst>
              </a:tr>
              <a:tr h="751402">
                <a:tc>
                  <a:txBody>
                    <a:bodyPr/>
                    <a:lstStyle/>
                    <a:p>
                      <a:r>
                        <a:rPr lang="en-US" sz="4200" dirty="0"/>
                        <a:t>Nightly Difference</a:t>
                      </a:r>
                    </a:p>
                  </a:txBody>
                  <a:tcPr/>
                </a:tc>
                <a:extLst>
                  <a:ext uri="{0D108BD9-81ED-4DB2-BD59-A6C34878D82A}">
                    <a16:rowId xmlns:a16="http://schemas.microsoft.com/office/drawing/2014/main" val="535388150"/>
                  </a:ext>
                </a:extLst>
              </a:tr>
              <a:tr h="751402">
                <a:tc>
                  <a:txBody>
                    <a:bodyPr/>
                    <a:lstStyle/>
                    <a:p>
                      <a:pPr marL="0" marR="0" lvl="0" indent="0" algn="l" defTabSz="5015886" rtl="0" eaLnBrk="1" fontAlgn="auto" latinLnBrk="0" hangingPunct="1">
                        <a:lnSpc>
                          <a:spcPct val="100000"/>
                        </a:lnSpc>
                        <a:spcBef>
                          <a:spcPts val="0"/>
                        </a:spcBef>
                        <a:spcAft>
                          <a:spcPts val="0"/>
                        </a:spcAft>
                        <a:buClrTx/>
                        <a:buSzTx/>
                        <a:buFontTx/>
                        <a:buNone/>
                        <a:tabLst/>
                        <a:defRPr/>
                      </a:pPr>
                      <a:r>
                        <a:rPr lang="en-US" sz="4200" strike="sngStrike" dirty="0"/>
                        <a:t>Adjusted Close</a:t>
                      </a:r>
                    </a:p>
                  </a:txBody>
                  <a:tcPr/>
                </a:tc>
                <a:extLst>
                  <a:ext uri="{0D108BD9-81ED-4DB2-BD59-A6C34878D82A}">
                    <a16:rowId xmlns:a16="http://schemas.microsoft.com/office/drawing/2014/main" val="1764257180"/>
                  </a:ext>
                </a:extLst>
              </a:tr>
            </a:tbl>
          </a:graphicData>
        </a:graphic>
      </p:graphicFrame>
      <p:cxnSp>
        <p:nvCxnSpPr>
          <p:cNvPr id="29" name="Straight Arrow Connector 28">
            <a:extLst>
              <a:ext uri="{FF2B5EF4-FFF2-40B4-BE49-F238E27FC236}">
                <a16:creationId xmlns:a16="http://schemas.microsoft.com/office/drawing/2014/main" id="{42E57C00-937B-E94F-8412-5AA44AC397A6}"/>
              </a:ext>
            </a:extLst>
          </p:cNvPr>
          <p:cNvCxnSpPr>
            <a:cxnSpLocks/>
          </p:cNvCxnSpPr>
          <p:nvPr/>
        </p:nvCxnSpPr>
        <p:spPr>
          <a:xfrm>
            <a:off x="7653155" y="25965671"/>
            <a:ext cx="1591603"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A6E43D1-26E3-FA47-ABF3-F6792B31D670}"/>
              </a:ext>
            </a:extLst>
          </p:cNvPr>
          <p:cNvCxnSpPr>
            <a:cxnSpLocks/>
          </p:cNvCxnSpPr>
          <p:nvPr/>
        </p:nvCxnSpPr>
        <p:spPr>
          <a:xfrm>
            <a:off x="7653155" y="25965671"/>
            <a:ext cx="1719815" cy="6773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93EA014-1CDD-704E-940E-C2EFC51E4950}"/>
              </a:ext>
            </a:extLst>
          </p:cNvPr>
          <p:cNvCxnSpPr>
            <a:cxnSpLocks/>
          </p:cNvCxnSpPr>
          <p:nvPr/>
        </p:nvCxnSpPr>
        <p:spPr>
          <a:xfrm>
            <a:off x="7653155" y="25965672"/>
            <a:ext cx="1719815" cy="154936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1DE16C5-7C81-F944-ADE5-E3C36DB5EA9D}"/>
              </a:ext>
            </a:extLst>
          </p:cNvPr>
          <p:cNvCxnSpPr>
            <a:cxnSpLocks/>
          </p:cNvCxnSpPr>
          <p:nvPr/>
        </p:nvCxnSpPr>
        <p:spPr>
          <a:xfrm>
            <a:off x="7636003" y="27562592"/>
            <a:ext cx="1736967" cy="7647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A72EBD1-8ADB-1F48-A1EF-AF894B992509}"/>
              </a:ext>
            </a:extLst>
          </p:cNvPr>
          <p:cNvCxnSpPr>
            <a:cxnSpLocks/>
          </p:cNvCxnSpPr>
          <p:nvPr/>
        </p:nvCxnSpPr>
        <p:spPr>
          <a:xfrm>
            <a:off x="7636003" y="28274310"/>
            <a:ext cx="1736967" cy="78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BF66B75-5203-4E43-A564-8FF9E3B8635F}"/>
              </a:ext>
            </a:extLst>
          </p:cNvPr>
          <p:cNvCxnSpPr>
            <a:cxnSpLocks/>
          </p:cNvCxnSpPr>
          <p:nvPr/>
        </p:nvCxnSpPr>
        <p:spPr>
          <a:xfrm flipV="1">
            <a:off x="7636003" y="28282142"/>
            <a:ext cx="1736967" cy="6099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43C845B-5401-7D41-89BD-B3ACF15FC717}"/>
              </a:ext>
            </a:extLst>
          </p:cNvPr>
          <p:cNvCxnSpPr>
            <a:cxnSpLocks/>
          </p:cNvCxnSpPr>
          <p:nvPr/>
        </p:nvCxnSpPr>
        <p:spPr>
          <a:xfrm>
            <a:off x="7644579" y="26740354"/>
            <a:ext cx="1728391" cy="15870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1D06A65-57A7-0C43-AF5C-992D486AFF9B}"/>
              </a:ext>
            </a:extLst>
          </p:cNvPr>
          <p:cNvCxnSpPr>
            <a:cxnSpLocks/>
          </p:cNvCxnSpPr>
          <p:nvPr/>
        </p:nvCxnSpPr>
        <p:spPr>
          <a:xfrm flipV="1">
            <a:off x="7636003" y="28274310"/>
            <a:ext cx="1736967" cy="14803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0" name="U-Turn Arrow 59">
            <a:extLst>
              <a:ext uri="{FF2B5EF4-FFF2-40B4-BE49-F238E27FC236}">
                <a16:creationId xmlns:a16="http://schemas.microsoft.com/office/drawing/2014/main" id="{016C9166-0185-0840-A412-A8DBDB016482}"/>
              </a:ext>
            </a:extLst>
          </p:cNvPr>
          <p:cNvSpPr/>
          <p:nvPr/>
        </p:nvSpPr>
        <p:spPr>
          <a:xfrm rot="5400000">
            <a:off x="14570998" y="28273210"/>
            <a:ext cx="969010" cy="774683"/>
          </a:xfrm>
          <a:prstGeom prst="uturnArrow">
            <a:avLst>
              <a:gd name="adj1" fmla="val 11315"/>
              <a:gd name="adj2" fmla="val 25000"/>
              <a:gd name="adj3" fmla="val 16447"/>
              <a:gd name="adj4" fmla="val 38618"/>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3" name="Picture 62" descr="Qr code&#10;&#10;Description automatically generated">
            <a:extLst>
              <a:ext uri="{FF2B5EF4-FFF2-40B4-BE49-F238E27FC236}">
                <a16:creationId xmlns:a16="http://schemas.microsoft.com/office/drawing/2014/main" id="{E6BBCBCE-8BC9-4E48-8C33-26F405A92A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0878" y="613112"/>
            <a:ext cx="2824836" cy="2824836"/>
          </a:xfrm>
          <a:prstGeom prst="rect">
            <a:avLst/>
          </a:prstGeom>
        </p:spPr>
      </p:pic>
      <p:pic>
        <p:nvPicPr>
          <p:cNvPr id="1025" name="Picture 1024" descr="Chart&#10;&#10;Description automatically generated">
            <a:extLst>
              <a:ext uri="{FF2B5EF4-FFF2-40B4-BE49-F238E27FC236}">
                <a16:creationId xmlns:a16="http://schemas.microsoft.com/office/drawing/2014/main" id="{C02FEC7F-CA91-D040-9A7C-421A77E513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81077" y="11705888"/>
            <a:ext cx="14846300" cy="6286500"/>
          </a:xfrm>
          <a:prstGeom prst="rect">
            <a:avLst/>
          </a:prstGeom>
        </p:spPr>
      </p:pic>
      <p:pic>
        <p:nvPicPr>
          <p:cNvPr id="1027" name="Picture 1026">
            <a:extLst>
              <a:ext uri="{FF2B5EF4-FFF2-40B4-BE49-F238E27FC236}">
                <a16:creationId xmlns:a16="http://schemas.microsoft.com/office/drawing/2014/main" id="{2A791DD1-88A6-104B-8E6A-299C9A7A19B4}"/>
              </a:ext>
            </a:extLst>
          </p:cNvPr>
          <p:cNvPicPr>
            <a:picLocks noChangeAspect="1"/>
          </p:cNvPicPr>
          <p:nvPr/>
        </p:nvPicPr>
        <p:blipFill>
          <a:blip r:embed="rId13"/>
          <a:stretch>
            <a:fillRect/>
          </a:stretch>
        </p:blipFill>
        <p:spPr>
          <a:xfrm>
            <a:off x="18592914" y="10993725"/>
            <a:ext cx="13787604" cy="8552041"/>
          </a:xfrm>
          <a:prstGeom prst="rect">
            <a:avLst/>
          </a:prstGeom>
        </p:spPr>
      </p:pic>
      <p:pic>
        <p:nvPicPr>
          <p:cNvPr id="1038" name="Picture 14">
            <a:extLst>
              <a:ext uri="{FF2B5EF4-FFF2-40B4-BE49-F238E27FC236}">
                <a16:creationId xmlns:a16="http://schemas.microsoft.com/office/drawing/2014/main" id="{14F4AD43-8D35-9C47-B4D4-C19FABA20A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34504" y="8121284"/>
            <a:ext cx="12736272" cy="58986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263F0EF7-BEE3-AF4D-A7F7-CB2DEAB576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834504" y="14353657"/>
            <a:ext cx="12736272" cy="5898690"/>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DDFE98C4-0AFA-CA4B-BCFC-072F531B8CD6}"/>
              </a:ext>
            </a:extLst>
          </p:cNvPr>
          <p:cNvSpPr txBox="1"/>
          <p:nvPr/>
        </p:nvSpPr>
        <p:spPr>
          <a:xfrm>
            <a:off x="12920247" y="2078102"/>
            <a:ext cx="25132938" cy="1200329"/>
          </a:xfrm>
          <a:prstGeom prst="rect">
            <a:avLst/>
          </a:prstGeom>
          <a:noFill/>
        </p:spPr>
        <p:txBody>
          <a:bodyPr wrap="square" rtlCol="0">
            <a:spAutoFit/>
          </a:bodyPr>
          <a:lstStyle/>
          <a:p>
            <a:pPr algn="ctr"/>
            <a:r>
              <a:rPr lang="en-US" sz="7200" dirty="0">
                <a:solidFill>
                  <a:srgbClr val="1F3864"/>
                </a:solidFill>
                <a:cs typeface="+mn-cs"/>
              </a:rPr>
              <a:t>By David Chaparro and Spencer </a:t>
            </a:r>
            <a:r>
              <a:rPr lang="en-US" sz="7200" dirty="0" err="1">
                <a:solidFill>
                  <a:srgbClr val="1F3864"/>
                </a:solidFill>
                <a:cs typeface="+mn-cs"/>
              </a:rPr>
              <a:t>Shortt</a:t>
            </a:r>
            <a:endParaRPr lang="en-US" sz="7200" dirty="0">
              <a:solidFill>
                <a:srgbClr val="1F3864"/>
              </a:solidFill>
              <a:cs typeface="+mn-cs"/>
            </a:endParaRPr>
          </a:p>
        </p:txBody>
      </p:sp>
    </p:spTree>
    <p:extLst>
      <p:ext uri="{BB962C8B-B14F-4D97-AF65-F5344CB8AC3E}">
        <p14:creationId xmlns:p14="http://schemas.microsoft.com/office/powerpoint/2010/main" val="859916239"/>
      </p:ext>
    </p:extLst>
  </p:cSld>
  <p:clrMapOvr>
    <a:masterClrMapping/>
  </p:clrMapOvr>
</p:sld>
</file>

<file path=ppt/theme/theme1.xml><?xml version="1.0" encoding="utf-8"?>
<a:theme xmlns:a="http://schemas.openxmlformats.org/drawingml/2006/main" name="PosterPresentations.com-36x56-Template-V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PosterPresentations.com-36x56-Template-V3</Template>
  <TotalTime>2564</TotalTime>
  <Words>633</Words>
  <Application>Microsoft Macintosh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vt:i4>
      </vt:variant>
    </vt:vector>
  </HeadingPairs>
  <TitlesOfParts>
    <vt:vector size="9" baseType="lpstr">
      <vt:lpstr>Arial</vt:lpstr>
      <vt:lpstr>Arial Black</vt:lpstr>
      <vt:lpstr>Calibri</vt:lpstr>
      <vt:lpstr>Times New Roman</vt:lpstr>
      <vt:lpstr>Trebuchet MS</vt:lpstr>
      <vt:lpstr>PosterPresentations.com-36x56-Template-V3</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David Chaparro</cp:lastModifiedBy>
  <cp:revision>42</cp:revision>
  <dcterms:created xsi:type="dcterms:W3CDTF">2012-02-04T00:31:01Z</dcterms:created>
  <dcterms:modified xsi:type="dcterms:W3CDTF">2022-12-12T15:23:54Z</dcterms:modified>
</cp:coreProperties>
</file>